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622" r:id="rId2"/>
    <p:sldId id="623" r:id="rId3"/>
    <p:sldId id="620" r:id="rId4"/>
    <p:sldId id="256" r:id="rId5"/>
    <p:sldId id="624" r:id="rId6"/>
    <p:sldId id="271" r:id="rId7"/>
    <p:sldId id="272" r:id="rId8"/>
    <p:sldId id="273" r:id="rId9"/>
    <p:sldId id="274" r:id="rId10"/>
    <p:sldId id="275" r:id="rId11"/>
    <p:sldId id="276" r:id="rId12"/>
    <p:sldId id="277" r:id="rId13"/>
    <p:sldId id="267" r:id="rId14"/>
    <p:sldId id="625" r:id="rId15"/>
    <p:sldId id="626" r:id="rId16"/>
    <p:sldId id="628" r:id="rId17"/>
    <p:sldId id="268" r:id="rId18"/>
    <p:sldId id="619" r:id="rId19"/>
    <p:sldId id="278" r:id="rId20"/>
    <p:sldId id="629" r:id="rId21"/>
    <p:sldId id="257" r:id="rId22"/>
    <p:sldId id="260" r:id="rId23"/>
    <p:sldId id="263" r:id="rId24"/>
    <p:sldId id="627" r:id="rId25"/>
    <p:sldId id="259" r:id="rId26"/>
    <p:sldId id="258" r:id="rId27"/>
    <p:sldId id="261" r:id="rId28"/>
    <p:sldId id="269" r:id="rId29"/>
    <p:sldId id="621" r:id="rId30"/>
    <p:sldId id="63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8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B13E1-E995-7A39-B019-CE73E0C0FA7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EDA6390-6B14-0F59-1065-982463B1E9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689CD70-452D-51FB-1D4A-6FB6F441EDCF}"/>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5" name="Footer Placeholder 4">
            <a:extLst>
              <a:ext uri="{FF2B5EF4-FFF2-40B4-BE49-F238E27FC236}">
                <a16:creationId xmlns:a16="http://schemas.microsoft.com/office/drawing/2014/main" id="{7955EF11-4AF3-AAAA-1D7D-8298CC98A7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4CA3A-BBB9-064A-8FB3-B3E38919857A}"/>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138788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DC834-DD40-C661-7574-B0537AD317E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78D884A-CBD0-2732-5DBA-5C7E0C0DE73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D9B89C-C20A-E3AE-BEBD-C2D373B619C3}"/>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5" name="Footer Placeholder 4">
            <a:extLst>
              <a:ext uri="{FF2B5EF4-FFF2-40B4-BE49-F238E27FC236}">
                <a16:creationId xmlns:a16="http://schemas.microsoft.com/office/drawing/2014/main" id="{56B96D64-96E4-BE7C-6109-C29B71719A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73557B-D32A-E01E-5E6D-F1CF420A615B}"/>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387721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2ACB16-75CD-8D85-BA7C-EEA658A14C0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7963BF5-4B5D-08CF-8049-BFF9517EA66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DCBD06B-9D45-3786-043A-24C55EDD716D}"/>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5" name="Footer Placeholder 4">
            <a:extLst>
              <a:ext uri="{FF2B5EF4-FFF2-40B4-BE49-F238E27FC236}">
                <a16:creationId xmlns:a16="http://schemas.microsoft.com/office/drawing/2014/main" id="{4D2B5CC7-2BC3-779A-277E-8A2F3EB62E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071F95-789A-4FAC-A719-12A2AC15713F}"/>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3258647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22707-60AC-E25D-9A44-01A4077DDD7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DA8ACEF-3C30-1C2D-67C7-E249345191D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950AFE9-B1CA-7089-3E23-6922CA4F1452}"/>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5" name="Footer Placeholder 4">
            <a:extLst>
              <a:ext uri="{FF2B5EF4-FFF2-40B4-BE49-F238E27FC236}">
                <a16:creationId xmlns:a16="http://schemas.microsoft.com/office/drawing/2014/main" id="{73A3C6B4-5BF3-2413-FBF1-DF69A079A8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C0B6D7-6B56-44DB-3555-907674517D80}"/>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3221197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5F920-CE69-742E-5E3F-03D81CE5B05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6CE40A2-207D-6047-503A-3786A04B722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A89A873-9A6F-FDA9-113F-FB1BBCD0AC22}"/>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5" name="Footer Placeholder 4">
            <a:extLst>
              <a:ext uri="{FF2B5EF4-FFF2-40B4-BE49-F238E27FC236}">
                <a16:creationId xmlns:a16="http://schemas.microsoft.com/office/drawing/2014/main" id="{04563990-51EF-29F0-B968-A485C7D905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540248-1852-FAC2-6897-949643C665AC}"/>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520878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F4B5D-D9F7-DC0F-5EBA-56F35514523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C330D31-9194-5BFE-69E8-CD447EAE3A9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A3F2968-D393-1749-677F-49468F554D0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CA6F58B-7DD7-ECA2-75BF-278E9970A2DB}"/>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6" name="Footer Placeholder 5">
            <a:extLst>
              <a:ext uri="{FF2B5EF4-FFF2-40B4-BE49-F238E27FC236}">
                <a16:creationId xmlns:a16="http://schemas.microsoft.com/office/drawing/2014/main" id="{5C666319-5A09-57C2-72FE-D5597E38CD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E57213-E705-525B-162B-637BD171A755}"/>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3520103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950BC-E540-D55B-EF98-F5BBE6859A6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12B69A3-37A2-0443-5F51-14665BCFAD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DFCDD6B-CCDF-F0CE-1E6E-A11E8A95B6F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B4E1EA-A937-1352-E35A-DE1D629BF3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AC0115B-5777-422D-9670-7EB907D3746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6972107-CC5C-5620-5CC3-8658750FA01C}"/>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8" name="Footer Placeholder 7">
            <a:extLst>
              <a:ext uri="{FF2B5EF4-FFF2-40B4-BE49-F238E27FC236}">
                <a16:creationId xmlns:a16="http://schemas.microsoft.com/office/drawing/2014/main" id="{53C19C8D-EE58-8B5F-27F7-2DF7C9D33F1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81B494-BD7C-1697-1694-C551F677E2D3}"/>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464469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2AD94-8697-C312-8363-1714F74D61A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2C958DD-6E47-F573-F4A6-FBEF9DE17C24}"/>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4" name="Footer Placeholder 3">
            <a:extLst>
              <a:ext uri="{FF2B5EF4-FFF2-40B4-BE49-F238E27FC236}">
                <a16:creationId xmlns:a16="http://schemas.microsoft.com/office/drawing/2014/main" id="{896319D1-840E-9A09-E3C4-A75A67DAA1C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7E7A788-EADE-132A-C37F-8927F3800445}"/>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112793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C78391-F9CA-5924-8E33-3D9484ABB1A8}"/>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3" name="Footer Placeholder 2">
            <a:extLst>
              <a:ext uri="{FF2B5EF4-FFF2-40B4-BE49-F238E27FC236}">
                <a16:creationId xmlns:a16="http://schemas.microsoft.com/office/drawing/2014/main" id="{859897F6-845F-0DC6-0AE7-EB36D0AD9AA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1E9EEF1-1068-514B-9F31-F0355A675435}"/>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3340397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94F7E-6BEB-1BDF-241E-0F880D2900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F6DA214-269F-A574-4944-AAE96DC81A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14EA26D-1096-BFD9-E3E8-D6F36CDE9D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19DDD35-69C3-64BB-84EF-B90D12565798}"/>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6" name="Footer Placeholder 5">
            <a:extLst>
              <a:ext uri="{FF2B5EF4-FFF2-40B4-BE49-F238E27FC236}">
                <a16:creationId xmlns:a16="http://schemas.microsoft.com/office/drawing/2014/main" id="{C9BD4C8F-D657-874D-B655-5A0639F945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1E17EC-9FB0-4C81-96A4-4C953E96CF4F}"/>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24646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0AA03-FCEE-5E69-AF31-2A5E116FE56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797E59D-7D3A-E138-3241-6B5573F778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C084CFA-ECE4-9608-EFF0-4436D1662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5F67E42-5428-FA96-78C3-A6B73A3E5BA6}"/>
              </a:ext>
            </a:extLst>
          </p:cNvPr>
          <p:cNvSpPr>
            <a:spLocks noGrp="1"/>
          </p:cNvSpPr>
          <p:nvPr>
            <p:ph type="dt" sz="half" idx="10"/>
          </p:nvPr>
        </p:nvSpPr>
        <p:spPr/>
        <p:txBody>
          <a:bodyPr/>
          <a:lstStyle/>
          <a:p>
            <a:fld id="{7028051F-5630-4C59-A800-54F14E252262}" type="datetimeFigureOut">
              <a:rPr lang="en-GB" smtClean="0"/>
              <a:t>30/04/2026</a:t>
            </a:fld>
            <a:endParaRPr lang="en-GB"/>
          </a:p>
        </p:txBody>
      </p:sp>
      <p:sp>
        <p:nvSpPr>
          <p:cNvPr id="6" name="Footer Placeholder 5">
            <a:extLst>
              <a:ext uri="{FF2B5EF4-FFF2-40B4-BE49-F238E27FC236}">
                <a16:creationId xmlns:a16="http://schemas.microsoft.com/office/drawing/2014/main" id="{BEDCEB58-6369-3454-D34A-C096D8B550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DB4C53-4500-AEA2-BB45-C6AAE9D30C87}"/>
              </a:ext>
            </a:extLst>
          </p:cNvPr>
          <p:cNvSpPr>
            <a:spLocks noGrp="1"/>
          </p:cNvSpPr>
          <p:nvPr>
            <p:ph type="sldNum" sz="quarter" idx="12"/>
          </p:nvPr>
        </p:nvSpPr>
        <p:spPr/>
        <p:txBody>
          <a:bodyPr/>
          <a:lstStyle/>
          <a:p>
            <a:fld id="{6856F2A1-78A1-44B2-B0BD-3C7DDA15CB97}" type="slidenum">
              <a:rPr lang="en-GB" smtClean="0"/>
              <a:t>‹#›</a:t>
            </a:fld>
            <a:endParaRPr lang="en-GB"/>
          </a:p>
        </p:txBody>
      </p:sp>
    </p:spTree>
    <p:extLst>
      <p:ext uri="{BB962C8B-B14F-4D97-AF65-F5344CB8AC3E}">
        <p14:creationId xmlns:p14="http://schemas.microsoft.com/office/powerpoint/2010/main" val="423888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0D943B-E5E6-DF0E-423F-E3BA716381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01F106FF-EC39-0299-3550-99CF3889ED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CEE8832-641D-78AC-17F6-5CA80A8501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028051F-5630-4C59-A800-54F14E252262}" type="datetimeFigureOut">
              <a:rPr lang="en-GB" smtClean="0"/>
              <a:t>30/04/2026</a:t>
            </a:fld>
            <a:endParaRPr lang="en-GB"/>
          </a:p>
        </p:txBody>
      </p:sp>
      <p:sp>
        <p:nvSpPr>
          <p:cNvPr id="5" name="Footer Placeholder 4">
            <a:extLst>
              <a:ext uri="{FF2B5EF4-FFF2-40B4-BE49-F238E27FC236}">
                <a16:creationId xmlns:a16="http://schemas.microsoft.com/office/drawing/2014/main" id="{EE22D8FC-D231-1860-A4E5-7FDCF15E83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2D1F43A-ADB1-E2B5-3C71-820DE1B36F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856F2A1-78A1-44B2-B0BD-3C7DDA15CB97}" type="slidenum">
              <a:rPr lang="en-GB" smtClean="0"/>
              <a:t>‹#›</a:t>
            </a:fld>
            <a:endParaRPr lang="en-GB"/>
          </a:p>
        </p:txBody>
      </p:sp>
    </p:spTree>
    <p:extLst>
      <p:ext uri="{BB962C8B-B14F-4D97-AF65-F5344CB8AC3E}">
        <p14:creationId xmlns:p14="http://schemas.microsoft.com/office/powerpoint/2010/main" val="1008117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08061EA-C2CD-9981-A254-9910B500435A}"/>
              </a:ext>
            </a:extLst>
          </p:cNvPr>
          <p:cNvSpPr txBox="1"/>
          <p:nvPr/>
        </p:nvSpPr>
        <p:spPr>
          <a:xfrm>
            <a:off x="530942" y="216310"/>
            <a:ext cx="11293476" cy="6370975"/>
          </a:xfrm>
          <a:prstGeom prst="rect">
            <a:avLst/>
          </a:prstGeom>
          <a:noFill/>
        </p:spPr>
        <p:txBody>
          <a:bodyPr wrap="none" rtlCol="0">
            <a:spAutoFit/>
          </a:bodyPr>
          <a:lstStyle/>
          <a:p>
            <a:r>
              <a:rPr lang="en-GB" sz="2400" dirty="0">
                <a:latin typeface="Arial" panose="020B0604020202020204" pitchFamily="34" charset="0"/>
                <a:cs typeface="Arial" panose="020B0604020202020204" pitchFamily="34" charset="0"/>
              </a:rPr>
              <a:t>Before revealing the title and aims of the lesson ask your students to discuss</a:t>
            </a:r>
          </a:p>
          <a:p>
            <a:r>
              <a:rPr lang="en-GB" sz="2400" dirty="0">
                <a:latin typeface="Arial" panose="020B0604020202020204" pitchFamily="34" charset="0"/>
                <a:cs typeface="Arial" panose="020B0604020202020204" pitchFamily="34" charset="0"/>
              </a:rPr>
              <a:t>or write down by themselves (or both, in groups using a large piece of paper or</a:t>
            </a:r>
          </a:p>
          <a:p>
            <a:r>
              <a:rPr lang="en-GB" sz="2400" dirty="0">
                <a:latin typeface="Arial" panose="020B0604020202020204" pitchFamily="34" charset="0"/>
                <a:cs typeface="Arial" panose="020B0604020202020204" pitchFamily="34" charset="0"/>
              </a:rPr>
              <a:t>mini-whiteboard) what they would expect to see if a group of children (aged 6-14)</a:t>
            </a:r>
          </a:p>
          <a:p>
            <a:r>
              <a:rPr lang="en-GB" sz="2400" dirty="0">
                <a:latin typeface="Arial" panose="020B0604020202020204" pitchFamily="34" charset="0"/>
                <a:cs typeface="Arial" panose="020B0604020202020204" pitchFamily="34" charset="0"/>
              </a:rPr>
              <a:t>in the UK today were asked to draw their most significant memory.</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Another possibility is to ask them what they would draw regarding such a task but</a:t>
            </a:r>
          </a:p>
          <a:p>
            <a:r>
              <a:rPr lang="en-GB" sz="2400" dirty="0">
                <a:latin typeface="Arial" panose="020B0604020202020204" pitchFamily="34" charset="0"/>
                <a:cs typeface="Arial" panose="020B0604020202020204" pitchFamily="34" charset="0"/>
              </a:rPr>
              <a:t>that may well raise difficult issues depending on the students involved. This may</a:t>
            </a:r>
          </a:p>
          <a:p>
            <a:r>
              <a:rPr lang="en-GB" sz="2400" dirty="0">
                <a:latin typeface="Arial" panose="020B0604020202020204" pitchFamily="34" charset="0"/>
                <a:cs typeface="Arial" panose="020B0604020202020204" pitchFamily="34" charset="0"/>
              </a:rPr>
              <a:t>also be the case with the suggestion above and teachers will obviously proceed</a:t>
            </a:r>
          </a:p>
          <a:p>
            <a:r>
              <a:rPr lang="en-GB" sz="2400" dirty="0">
                <a:latin typeface="Arial" panose="020B0604020202020204" pitchFamily="34" charset="0"/>
                <a:cs typeface="Arial" panose="020B0604020202020204" pitchFamily="34" charset="0"/>
              </a:rPr>
              <a:t>as they think most appropriate. They may wish to proceed to the next task first.</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Possible answers may well fall into the following categories: major life stages</a:t>
            </a:r>
          </a:p>
          <a:p>
            <a:r>
              <a:rPr lang="en-GB" sz="2400" dirty="0">
                <a:latin typeface="Arial" panose="020B0604020202020204" pitchFamily="34" charset="0"/>
                <a:cs typeface="Arial" panose="020B0604020202020204" pitchFamily="34" charset="0"/>
              </a:rPr>
              <a:t>(nursery, school, brothers &amp; sisters, moving home and other circumstantial </a:t>
            </a:r>
          </a:p>
          <a:p>
            <a:r>
              <a:rPr lang="en-GB" sz="2400" dirty="0">
                <a:latin typeface="Arial" panose="020B0604020202020204" pitchFamily="34" charset="0"/>
                <a:cs typeface="Arial" panose="020B0604020202020204" pitchFamily="34" charset="0"/>
              </a:rPr>
              <a:t>changes), celebrations, news events, sporting achievements, pets etc.</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Discussion could be held as to why they would be the most significant memory</a:t>
            </a:r>
          </a:p>
          <a:p>
            <a:r>
              <a:rPr lang="en-GB" sz="2400" dirty="0">
                <a:latin typeface="Arial" panose="020B0604020202020204" pitchFamily="34" charset="0"/>
                <a:cs typeface="Arial" panose="020B0604020202020204" pitchFamily="34" charset="0"/>
              </a:rPr>
              <a:t>(emotions &amp; consequences). It might also involve consideration of the issues and </a:t>
            </a:r>
          </a:p>
          <a:p>
            <a:r>
              <a:rPr lang="en-GB" sz="2400" dirty="0">
                <a:latin typeface="Arial" panose="020B0604020202020204" pitchFamily="34" charset="0"/>
                <a:cs typeface="Arial" panose="020B0604020202020204" pitchFamily="34" charset="0"/>
              </a:rPr>
              <a:t>opportunities for young people in the UK today.</a:t>
            </a:r>
          </a:p>
        </p:txBody>
      </p:sp>
    </p:spTree>
    <p:extLst>
      <p:ext uri="{BB962C8B-B14F-4D97-AF65-F5344CB8AC3E}">
        <p14:creationId xmlns:p14="http://schemas.microsoft.com/office/powerpoint/2010/main" val="2764692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CFCAF8-CF11-3AA1-24F9-9F71BD622754}"/>
              </a:ext>
            </a:extLst>
          </p:cNvPr>
          <p:cNvSpPr txBox="1"/>
          <p:nvPr/>
        </p:nvSpPr>
        <p:spPr>
          <a:xfrm>
            <a:off x="249588" y="110126"/>
            <a:ext cx="11535508" cy="7848302"/>
          </a:xfrm>
          <a:prstGeom prst="rect">
            <a:avLst/>
          </a:prstGeom>
          <a:noFill/>
        </p:spPr>
        <p:txBody>
          <a:bodyPr wrap="square">
            <a:spAutoFit/>
          </a:bodyPr>
          <a:lstStyle/>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15:</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intact (?) more ‘modern’ buildings, trees, helicopter (bombs &amp; missiles), uniforms, machine guns, armoured vehicles (tank), paratrooper (?), soldiers with swords, horses &amp; camels, dashed lines denoting gunfire, dead bodies (men), men being shot, uniforms, women (including an old woman) &amp; children fleeing with belongings.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16:</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More ‘modern’ buildings being set on fire by men climbing on rooves, palm tree, helicopters (bombs &amp; missiles), uniforms, machine guns, armoured vehicle, camel, dashed lines denoting gunfire, dead bodies (men), men/boys being shot, uniforms, woman &amp; child fleeing with belongings.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17:</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Building being set on fire by man climbing on a roof, men/boys being shot, machine guns, armoured vehicles (tanks), man on horseback, man/boy with sword and machine gun, trees, man looting something with a boy holding him (?), a falcon (?), bereft woman (potential for discussion re universal themes here as it arguably calls to mind Munch’s ‘Scream’ painting-but Eurocentric perhaps), boy being carried/pulled (?), man with a whip (?), figure waving, man &amp; boy leaving, reclining figure reading/wounded (?).</a:t>
            </a:r>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18165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2AACFF-F19E-8FCF-2205-14DB62489E1E}"/>
              </a:ext>
            </a:extLst>
          </p:cNvPr>
          <p:cNvSpPr txBox="1"/>
          <p:nvPr/>
        </p:nvSpPr>
        <p:spPr>
          <a:xfrm>
            <a:off x="334108" y="501134"/>
            <a:ext cx="11523784" cy="6001643"/>
          </a:xfrm>
          <a:prstGeom prst="rect">
            <a:avLst/>
          </a:prstGeom>
          <a:noFill/>
        </p:spPr>
        <p:txBody>
          <a:bodyPr wrap="square">
            <a:spAutoFit/>
          </a:bodyPr>
          <a:lstStyle/>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18:</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Top half of the picture shows a peaceful village before it was attacked. Trees, crops, shop, children playing, animals feeding, mosque, figure on road. Bottom half: helicopters and planes bombing, camel, dashed lines denoting gunfire, armoured vehicles on roads.</a:t>
            </a:r>
          </a:p>
          <a:p>
            <a:endParaRPr lang="en-GB" sz="2400" kern="0" dirty="0">
              <a:solidFill>
                <a:srgbClr val="000000"/>
              </a:solidFill>
              <a:latin typeface="Arial" panose="020B0604020202020204" pitchFamily="34" charset="0"/>
              <a:cs typeface="Arial" panose="020B0604020202020204" pitchFamily="34" charset="0"/>
            </a:endParaRPr>
          </a:p>
          <a:p>
            <a:r>
              <a:rPr lang="en-GB" sz="2400" b="1" u="sng" kern="0" dirty="0">
                <a:solidFill>
                  <a:srgbClr val="000000"/>
                </a:solidFill>
                <a:latin typeface="Arial" panose="020B0604020202020204" pitchFamily="34" charset="0"/>
                <a:cs typeface="Arial" panose="020B0604020202020204" pitchFamily="34" charset="0"/>
              </a:rPr>
              <a:t>19:</a:t>
            </a:r>
            <a:r>
              <a:rPr lang="en-GB" sz="2400" kern="0" dirty="0">
                <a:solidFill>
                  <a:srgbClr val="000000"/>
                </a:solidFill>
                <a:latin typeface="Arial" panose="020B0604020202020204" pitchFamily="34" charset="0"/>
                <a:cs typeface="Arial" panose="020B0604020202020204" pitchFamily="34" charset="0"/>
              </a:rPr>
              <a:t> </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Burning huts/villages, tree, helicopter (bombs &amp; missiles), uniforms, machine guns, armoured vehicles (tank), soldier with swords, horse, dashed lines denoting gunfire, women being attacked with sword/knife and gun butt, uniforms (‘Arab’ headgear?), women &amp; children fleeing, men resisting with bows and arrows (one soldier has been killed).</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20:</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tree, modern fighter jets bombing and strafing, armoured vehicles, child soldier on a horse shooting accompanied by a man, fleeing men and boys, dark (civilians) &amp; lighter skins (Janjaweed/soldiers). </a:t>
            </a:r>
          </a:p>
          <a:p>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GB" sz="2400" b="1" u="sng" dirty="0"/>
          </a:p>
        </p:txBody>
      </p:sp>
    </p:spTree>
    <p:extLst>
      <p:ext uri="{BB962C8B-B14F-4D97-AF65-F5344CB8AC3E}">
        <p14:creationId xmlns:p14="http://schemas.microsoft.com/office/powerpoint/2010/main" val="1242920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01A946-4957-112D-12ED-4A1506CE6D0D}"/>
              </a:ext>
            </a:extLst>
          </p:cNvPr>
          <p:cNvSpPr txBox="1"/>
          <p:nvPr/>
        </p:nvSpPr>
        <p:spPr>
          <a:xfrm>
            <a:off x="246184" y="333998"/>
            <a:ext cx="11699631" cy="2677656"/>
          </a:xfrm>
          <a:prstGeom prst="rect">
            <a:avLst/>
          </a:prstGeom>
          <a:noFill/>
        </p:spPr>
        <p:txBody>
          <a:bodyPr wrap="square">
            <a:spAutoFit/>
          </a:bodyPr>
          <a:lstStyle/>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21:</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plane, machine guns, armoured vehicles, horse, men/boys being shot, blood red everywhere.</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22:</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Armoured vehicle, helicopters, machine guns, spears (one has killed a lion), bows &amp; arrows, wild animals.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23:</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Spears, horse &amp; camel, trees, hut, motorbike, hut, woman, wild animals,</a:t>
            </a:r>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22012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85684E-CA3A-58C2-9F84-569CB3E182E4}"/>
              </a:ext>
            </a:extLst>
          </p:cNvPr>
          <p:cNvSpPr txBox="1"/>
          <p:nvPr/>
        </p:nvSpPr>
        <p:spPr>
          <a:xfrm>
            <a:off x="280220" y="58493"/>
            <a:ext cx="11316929" cy="6741013"/>
          </a:xfrm>
          <a:prstGeom prst="rect">
            <a:avLst/>
          </a:prstGeom>
          <a:noFill/>
        </p:spPr>
        <p:txBody>
          <a:bodyPr wrap="square">
            <a:spAutoFit/>
          </a:bodyPr>
          <a:lstStyle/>
          <a:p>
            <a:pPr fontAlgn="base">
              <a:lnSpc>
                <a:spcPct val="115000"/>
              </a:lnSpc>
              <a:spcAft>
                <a:spcPts val="800"/>
              </a:spcAft>
              <a:buNone/>
            </a:pPr>
            <a:r>
              <a:rPr lang="en-GB" sz="2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terms of what they show students might comment on burning buildings/homes, horses &amp; camels, planes, helicopters</a:t>
            </a:r>
            <a:r>
              <a:rPr lang="en-GB" sz="20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bombs/missiles,</a:t>
            </a:r>
            <a:r>
              <a:rPr lang="en-GB" sz="2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armoured vehicles, weapons firing, bodies, uniforms, trees, crops, domestic &amp; wild animals, civilians (men, women &amp; children), civilians in groups (outside of villages/towns), civilians carrying belongings, women separated from men, </a:t>
            </a:r>
            <a:r>
              <a:rPr lang="en-GB" sz="20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more ‘modern’ buildings (sometimes undamaged), resistance (bows &amp; arrows)</a:t>
            </a:r>
            <a:r>
              <a:rPr lang="en-GB" sz="2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GB" sz="2000" kern="100" dirty="0">
              <a:effectLst/>
              <a:latin typeface="Arial" panose="020B0604020202020204" pitchFamily="34" charset="0"/>
              <a:ea typeface="Aptos" panose="020B0004020202020204" pitchFamily="34" charset="0"/>
              <a:cs typeface="Arial" panose="020B0604020202020204" pitchFamily="34" charset="0"/>
            </a:endParaRPr>
          </a:p>
          <a:p>
            <a:pPr fontAlgn="base">
              <a:lnSpc>
                <a:spcPct val="115000"/>
              </a:lnSpc>
              <a:spcAft>
                <a:spcPts val="800"/>
              </a:spcAft>
              <a:buNone/>
            </a:pPr>
            <a:r>
              <a:rPr lang="en-GB" sz="20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Significance/Questions (might well be included in answers to the first question-plenary needs to deal with the three questions together): Why are trees &amp; crops included? Why are people being forced to leave their villages/towns with their belongings? One-sided violence-devastating modern weapons/systematic attacks-settlements surrounded. Gendered violence (separation of men from women and children and the killing, predominantly of men). Repeated themes but also diversity and singularities. These pictures do not explicitly demonstrate the very high degree of sexual violence involved in these events. Teachers should at some point discuss this with their students in the most appropriate way according to the nature of the groups involved and their age. One aspect of genocidal violence is the deliberate use of rape to intimidate (see the 1948 Convention on Genocide re ‘bodily and mental harm’) the targeted population and also, to undermine its ability to procreate. Students might also notice differences in skin colour.</a:t>
            </a:r>
          </a:p>
          <a:p>
            <a:pPr fontAlgn="base">
              <a:lnSpc>
                <a:spcPct val="115000"/>
              </a:lnSpc>
              <a:spcAft>
                <a:spcPts val="800"/>
              </a:spcAft>
              <a:buNone/>
            </a:pPr>
            <a:r>
              <a:rPr lang="en-GB" sz="2000" kern="0" dirty="0">
                <a:solidFill>
                  <a:srgbClr val="000000"/>
                </a:solidFill>
                <a:latin typeface="Arial" panose="020B0604020202020204" pitchFamily="34" charset="0"/>
                <a:ea typeface="Aptos" panose="020B0004020202020204" pitchFamily="34" charset="0"/>
                <a:cs typeface="Arial" panose="020B0604020202020204" pitchFamily="34" charset="0"/>
              </a:rPr>
              <a:t>The discussion should then continue after giving the students the following historical context. There</a:t>
            </a:r>
          </a:p>
          <a:p>
            <a:pPr fontAlgn="base">
              <a:lnSpc>
                <a:spcPct val="115000"/>
              </a:lnSpc>
              <a:spcAft>
                <a:spcPts val="800"/>
              </a:spcAft>
              <a:buNone/>
            </a:pPr>
            <a:r>
              <a:rPr lang="en-GB" sz="2000" kern="0" dirty="0">
                <a:solidFill>
                  <a:srgbClr val="000000"/>
                </a:solidFill>
                <a:latin typeface="Arial" panose="020B0604020202020204" pitchFamily="34" charset="0"/>
                <a:ea typeface="Aptos" panose="020B0004020202020204" pitchFamily="34" charset="0"/>
                <a:cs typeface="Arial" panose="020B0604020202020204" pitchFamily="34" charset="0"/>
              </a:rPr>
              <a:t>i</a:t>
            </a:r>
            <a:r>
              <a:rPr lang="en-GB" sz="2000" kern="0" dirty="0">
                <a:solidFill>
                  <a:srgbClr val="000000"/>
                </a:solidFill>
                <a:effectLst/>
                <a:latin typeface="Arial" panose="020B0604020202020204" pitchFamily="34" charset="0"/>
                <a:ea typeface="Aptos" panose="020B0004020202020204" pitchFamily="34" charset="0"/>
                <a:cs typeface="Arial" panose="020B0604020202020204" pitchFamily="34" charset="0"/>
              </a:rPr>
              <a:t>s a fuller version below for teachers, which they ma</a:t>
            </a:r>
            <a:r>
              <a:rPr lang="en-GB" sz="2000" kern="0" dirty="0">
                <a:solidFill>
                  <a:srgbClr val="000000"/>
                </a:solidFill>
                <a:latin typeface="Arial" panose="020B0604020202020204" pitchFamily="34" charset="0"/>
                <a:ea typeface="Aptos" panose="020B0004020202020204" pitchFamily="34" charset="0"/>
                <a:cs typeface="Arial" panose="020B0604020202020204" pitchFamily="34" charset="0"/>
              </a:rPr>
              <a:t>y find useful for the discussion.</a:t>
            </a:r>
            <a:endParaRPr lang="en-GB" sz="200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4147640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461207-F90D-5646-0747-B13E40FDAB6A}"/>
              </a:ext>
            </a:extLst>
          </p:cNvPr>
          <p:cNvSpPr txBox="1"/>
          <p:nvPr/>
        </p:nvSpPr>
        <p:spPr>
          <a:xfrm>
            <a:off x="471947" y="168954"/>
            <a:ext cx="11464413" cy="3046988"/>
          </a:xfrm>
          <a:prstGeom prst="rect">
            <a:avLst/>
          </a:prstGeom>
          <a:noFill/>
        </p:spPr>
        <p:txBody>
          <a:bodyPr wrap="square">
            <a:spAutoFit/>
          </a:bodyPr>
          <a:lstStyle/>
          <a:p>
            <a:pPr>
              <a:buNone/>
            </a:pPr>
            <a:r>
              <a:rPr lang="en-GB" sz="2400" kern="1200" dirty="0">
                <a:solidFill>
                  <a:srgbClr val="000000"/>
                </a:solidFill>
                <a:effectLst/>
                <a:latin typeface="Arial" panose="020B0604020202020204" pitchFamily="34" charset="0"/>
                <a:ea typeface="Times New Roman" panose="02020603050405020304" pitchFamily="18" charset="0"/>
              </a:rPr>
              <a:t>Sudan is a very complex and diverse country, but it can be said to be populated</a:t>
            </a:r>
            <a:endParaRPr lang="en-GB" sz="2400" dirty="0">
              <a:effectLst/>
              <a:latin typeface="Times New Roman" panose="02020603050405020304" pitchFamily="18" charset="0"/>
              <a:ea typeface="Times New Roman" panose="02020603050405020304" pitchFamily="18" charset="0"/>
            </a:endParaRPr>
          </a:p>
          <a:p>
            <a:pPr>
              <a:buNone/>
            </a:pPr>
            <a:r>
              <a:rPr lang="en-GB" sz="2400" kern="1200" dirty="0">
                <a:solidFill>
                  <a:srgbClr val="000000"/>
                </a:solidFill>
                <a:effectLst/>
                <a:latin typeface="Arial" panose="020B0604020202020204" pitchFamily="34" charset="0"/>
                <a:ea typeface="Times New Roman" panose="02020603050405020304" pitchFamily="18" charset="0"/>
              </a:rPr>
              <a:t>by nomadic herders and sedentary peasants in terms of agriculture. It is also</a:t>
            </a:r>
            <a:endParaRPr lang="en-GB" sz="2400" dirty="0">
              <a:effectLst/>
              <a:latin typeface="Times New Roman" panose="02020603050405020304" pitchFamily="18" charset="0"/>
              <a:ea typeface="Times New Roman" panose="02020603050405020304" pitchFamily="18" charset="0"/>
            </a:endParaRPr>
          </a:p>
          <a:p>
            <a:pPr>
              <a:buNone/>
            </a:pPr>
            <a:r>
              <a:rPr lang="en-GB" sz="2400" kern="1200" dirty="0">
                <a:solidFill>
                  <a:srgbClr val="000000"/>
                </a:solidFill>
                <a:effectLst/>
                <a:latin typeface="Arial" panose="020B0604020202020204" pitchFamily="34" charset="0"/>
                <a:ea typeface="Times New Roman" panose="02020603050405020304" pitchFamily="18" charset="0"/>
              </a:rPr>
              <a:t>sometimes described as having an ‘Arab’ Muslim population in the north and an</a:t>
            </a:r>
            <a:endParaRPr lang="en-GB" sz="2400" dirty="0">
              <a:effectLst/>
              <a:latin typeface="Times New Roman" panose="02020603050405020304" pitchFamily="18" charset="0"/>
              <a:ea typeface="Times New Roman" panose="02020603050405020304" pitchFamily="18" charset="0"/>
            </a:endParaRPr>
          </a:p>
          <a:p>
            <a:pPr>
              <a:buNone/>
            </a:pPr>
            <a:r>
              <a:rPr lang="en-GB" sz="2400" kern="1200" dirty="0">
                <a:solidFill>
                  <a:srgbClr val="000000"/>
                </a:solidFill>
                <a:effectLst/>
                <a:latin typeface="Arial" panose="020B0604020202020204" pitchFamily="34" charset="0"/>
                <a:ea typeface="Times New Roman" panose="02020603050405020304" pitchFamily="18" charset="0"/>
              </a:rPr>
              <a:t>‘African’ Christian one in the south. </a:t>
            </a:r>
            <a:endParaRPr lang="en-GB" sz="2400" dirty="0">
              <a:effectLst/>
              <a:latin typeface="Times New Roman" panose="02020603050405020304" pitchFamily="18" charset="0"/>
              <a:ea typeface="Times New Roman" panose="02020603050405020304" pitchFamily="18" charset="0"/>
            </a:endParaRPr>
          </a:p>
          <a:p>
            <a:pPr>
              <a:buNone/>
            </a:pPr>
            <a:r>
              <a:rPr lang="en-GB" sz="2400" dirty="0">
                <a:effectLst/>
                <a:latin typeface="Times New Roman" panose="02020603050405020304" pitchFamily="18" charset="0"/>
                <a:ea typeface="Times New Roman" panose="02020603050405020304" pitchFamily="18" charset="0"/>
              </a:rPr>
              <a:t> </a:t>
            </a:r>
          </a:p>
          <a:p>
            <a:pPr>
              <a:buNone/>
            </a:pPr>
            <a:r>
              <a:rPr lang="en-GB" sz="2400" kern="1200" dirty="0">
                <a:solidFill>
                  <a:srgbClr val="000000"/>
                </a:solidFill>
                <a:effectLst/>
                <a:latin typeface="Arial" panose="020B0604020202020204" pitchFamily="34" charset="0"/>
                <a:ea typeface="Times New Roman" panose="02020603050405020304" pitchFamily="18" charset="0"/>
              </a:rPr>
              <a:t>The majority of the population in Darfur classify themselves as Black African or </a:t>
            </a:r>
            <a:endParaRPr lang="en-GB" sz="2400" dirty="0">
              <a:effectLst/>
              <a:latin typeface="Times New Roman" panose="02020603050405020304" pitchFamily="18" charset="0"/>
              <a:ea typeface="Times New Roman" panose="02020603050405020304" pitchFamily="18" charset="0"/>
            </a:endParaRPr>
          </a:p>
          <a:p>
            <a:pPr>
              <a:buNone/>
            </a:pPr>
            <a:r>
              <a:rPr lang="en-GB" sz="2400" kern="1200" dirty="0">
                <a:solidFill>
                  <a:srgbClr val="000000"/>
                </a:solidFill>
                <a:effectLst/>
                <a:latin typeface="Arial" panose="020B0604020202020204" pitchFamily="34" charset="0"/>
                <a:ea typeface="Times New Roman" panose="02020603050405020304" pitchFamily="18" charset="0"/>
              </a:rPr>
              <a:t>‘</a:t>
            </a:r>
            <a:r>
              <a:rPr lang="en-GB" sz="2400" kern="1200" dirty="0" err="1">
                <a:solidFill>
                  <a:srgbClr val="000000"/>
                </a:solidFill>
                <a:effectLst/>
                <a:latin typeface="Arial" panose="020B0604020202020204" pitchFamily="34" charset="0"/>
                <a:ea typeface="Times New Roman" panose="02020603050405020304" pitchFamily="18" charset="0"/>
              </a:rPr>
              <a:t>Zurqa</a:t>
            </a:r>
            <a:r>
              <a:rPr lang="en-GB" sz="2400" kern="1200" dirty="0">
                <a:solidFill>
                  <a:srgbClr val="000000"/>
                </a:solidFill>
                <a:effectLst/>
                <a:latin typeface="Arial" panose="020B0604020202020204" pitchFamily="34" charset="0"/>
                <a:ea typeface="Times New Roman" panose="02020603050405020304" pitchFamily="18" charset="0"/>
              </a:rPr>
              <a:t>’-Black. Some retain their original languages, but Arabic is widely spoken. All are Muslim.</a:t>
            </a:r>
            <a:endParaRPr lang="en-GB" sz="24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415705BF-6C32-2934-6C7D-C0043775A2B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2473" y="3015308"/>
            <a:ext cx="5597580" cy="3498054"/>
          </a:xfrm>
          <a:prstGeom prst="rect">
            <a:avLst/>
          </a:prstGeom>
          <a:noFill/>
        </p:spPr>
      </p:pic>
      <p:sp>
        <p:nvSpPr>
          <p:cNvPr id="6" name="TextBox 5">
            <a:extLst>
              <a:ext uri="{FF2B5EF4-FFF2-40B4-BE49-F238E27FC236}">
                <a16:creationId xmlns:a16="http://schemas.microsoft.com/office/drawing/2014/main" id="{F8A5DEA1-D01B-F2DC-52FA-3D9CE24EE096}"/>
              </a:ext>
            </a:extLst>
          </p:cNvPr>
          <p:cNvSpPr txBox="1"/>
          <p:nvPr/>
        </p:nvSpPr>
        <p:spPr>
          <a:xfrm>
            <a:off x="308586" y="3822291"/>
            <a:ext cx="5597580" cy="2308324"/>
          </a:xfrm>
          <a:prstGeom prst="rect">
            <a:avLst/>
          </a:prstGeom>
          <a:noFill/>
        </p:spPr>
        <p:txBody>
          <a:bodyPr wrap="square">
            <a:spAutoFit/>
          </a:bodyPr>
          <a:lstStyle/>
          <a:p>
            <a:r>
              <a:rPr lang="en-GB" sz="1800" dirty="0">
                <a:latin typeface="Arial" panose="020B0604020202020204" pitchFamily="34" charset="0"/>
                <a:cs typeface="Arial" panose="020B0604020202020204" pitchFamily="34" charset="0"/>
              </a:rPr>
              <a:t>The population of Darfur and Sudan are all indigenous Africans. ‘Arab’ and ‘African’ are ideological constructions. Intermarriage is common and diverse groups had co-existed for centuries. Some ‘tribes’ and ethnic groups appear to have darker skins than others and sometimes some ‘tribes’ and ethnic groups are </a:t>
            </a:r>
            <a:r>
              <a:rPr lang="en-GB" sz="1800" b="1" u="sng" dirty="0">
                <a:latin typeface="Arial" panose="020B0604020202020204" pitchFamily="34" charset="0"/>
                <a:cs typeface="Arial" panose="020B0604020202020204" pitchFamily="34" charset="0"/>
              </a:rPr>
              <a:t>perceived</a:t>
            </a:r>
            <a:r>
              <a:rPr lang="en-GB" sz="1800" dirty="0">
                <a:latin typeface="Arial" panose="020B0604020202020204" pitchFamily="34" charset="0"/>
                <a:cs typeface="Arial" panose="020B0604020202020204" pitchFamily="34" charset="0"/>
              </a:rPr>
              <a:t> to have darker skins than others.</a:t>
            </a:r>
          </a:p>
        </p:txBody>
      </p:sp>
    </p:spTree>
    <p:extLst>
      <p:ext uri="{BB962C8B-B14F-4D97-AF65-F5344CB8AC3E}">
        <p14:creationId xmlns:p14="http://schemas.microsoft.com/office/powerpoint/2010/main" val="3901940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735DB8-CE83-36B7-626F-34B51324EE26}"/>
              </a:ext>
            </a:extLst>
          </p:cNvPr>
          <p:cNvSpPr txBox="1"/>
          <p:nvPr/>
        </p:nvSpPr>
        <p:spPr>
          <a:xfrm>
            <a:off x="363793" y="95943"/>
            <a:ext cx="11464413" cy="7417415"/>
          </a:xfrm>
          <a:prstGeom prst="rect">
            <a:avLst/>
          </a:prstGeom>
          <a:noFill/>
        </p:spPr>
        <p:txBody>
          <a:bodyPr wrap="square">
            <a:spAutoFit/>
          </a:bodyPr>
          <a:lstStyle/>
          <a:p>
            <a:pPr>
              <a:buNone/>
            </a:pPr>
            <a:r>
              <a:rPr lang="en-GB" sz="2400" kern="1200" dirty="0">
                <a:solidFill>
                  <a:srgbClr val="000000"/>
                </a:solidFill>
                <a:effectLst/>
                <a:latin typeface="Arial" panose="020B0604020202020204" pitchFamily="34" charset="0"/>
                <a:ea typeface="Times New Roman" panose="02020603050405020304" pitchFamily="18" charset="0"/>
              </a:rPr>
              <a:t>After Sudanese independence from the British Empire in January 1956 protest movements </a:t>
            </a:r>
            <a:r>
              <a:rPr lang="en-GB" sz="2400" dirty="0">
                <a:solidFill>
                  <a:srgbClr val="000000"/>
                </a:solidFill>
                <a:latin typeface="Arial" panose="020B0604020202020204" pitchFamily="34" charset="0"/>
                <a:ea typeface="Times New Roman" panose="02020603050405020304" pitchFamily="18" charset="0"/>
              </a:rPr>
              <a:t>developed</a:t>
            </a:r>
            <a:r>
              <a:rPr lang="en-GB" sz="2400" kern="1200" dirty="0">
                <a:solidFill>
                  <a:srgbClr val="000000"/>
                </a:solidFill>
                <a:effectLst/>
                <a:latin typeface="Arial" panose="020B0604020202020204" pitchFamily="34" charset="0"/>
                <a:ea typeface="Times New Roman" panose="02020603050405020304" pitchFamily="18" charset="0"/>
              </a:rPr>
              <a:t> in the mid-1960s due to excessive control and the unfair sharing of wealth by the central government in Khartoum in the north. Darfur is undeveloped compared to other regions as is South Sudan.</a:t>
            </a:r>
          </a:p>
          <a:p>
            <a:pPr>
              <a:buNone/>
            </a:pPr>
            <a:endParaRPr lang="en-GB" sz="2400" dirty="0">
              <a:latin typeface="Times New Roman" panose="02020603050405020304" pitchFamily="18" charset="0"/>
              <a:ea typeface="Times New Roman" panose="02020603050405020304" pitchFamily="18" charset="0"/>
            </a:endParaRPr>
          </a:p>
          <a:p>
            <a:pPr>
              <a:buNone/>
            </a:pPr>
            <a:r>
              <a:rPr lang="en-GB" sz="2400" dirty="0">
                <a:solidFill>
                  <a:srgbClr val="000000"/>
                </a:solidFill>
                <a:latin typeface="Arial" panose="020B0604020202020204" pitchFamily="34" charset="0"/>
                <a:ea typeface="Times New Roman" panose="02020603050405020304" pitchFamily="18" charset="0"/>
              </a:rPr>
              <a:t>A</a:t>
            </a:r>
            <a:r>
              <a:rPr lang="en-GB" sz="2400" kern="1200" dirty="0">
                <a:solidFill>
                  <a:srgbClr val="000000"/>
                </a:solidFill>
                <a:effectLst/>
                <a:latin typeface="Arial" panose="020B0604020202020204" pitchFamily="34" charset="0"/>
                <a:ea typeface="Times New Roman" panose="02020603050405020304" pitchFamily="18" charset="0"/>
              </a:rPr>
              <a:t>reas such as Darfur increasingly refused to recruit to the army and from the mid-1980s the central government</a:t>
            </a:r>
            <a:r>
              <a:rPr lang="en-GB" sz="2400" dirty="0">
                <a:latin typeface="Times New Roman" panose="02020603050405020304" pitchFamily="18" charset="0"/>
                <a:ea typeface="Times New Roman" panose="02020603050405020304" pitchFamily="18" charset="0"/>
              </a:rPr>
              <a:t> </a:t>
            </a:r>
            <a:r>
              <a:rPr lang="en-GB" sz="2400" kern="1200" dirty="0">
                <a:solidFill>
                  <a:srgbClr val="000000"/>
                </a:solidFill>
                <a:effectLst/>
                <a:latin typeface="Arial" panose="020B0604020202020204" pitchFamily="34" charset="0"/>
                <a:ea typeface="Times New Roman" panose="02020603050405020304" pitchFamily="18" charset="0"/>
              </a:rPr>
              <a:t>increasingly used ‘Arab’ groups to provide a buffer zone against southern rebels. These ‘Arab’ groups enslaved people, burned villages and took cattle. </a:t>
            </a:r>
          </a:p>
          <a:p>
            <a:pPr>
              <a:buNone/>
            </a:pPr>
            <a:endParaRPr lang="en-GB" sz="2400" dirty="0">
              <a:solidFill>
                <a:srgbClr val="000000"/>
              </a:solidFill>
              <a:latin typeface="Arial" panose="020B0604020202020204" pitchFamily="34" charset="0"/>
              <a:ea typeface="Times New Roman" panose="02020603050405020304" pitchFamily="18" charset="0"/>
            </a:endParaRPr>
          </a:p>
          <a:p>
            <a:r>
              <a:rPr lang="en-GB" sz="2400" dirty="0">
                <a:latin typeface="Arial" panose="020B0604020202020204" pitchFamily="34" charset="0"/>
                <a:cs typeface="Arial" panose="020B0604020202020204" pitchFamily="34" charset="0"/>
              </a:rPr>
              <a:t>They included the Arabic speaking Baggara cattle nomads of southern Darfur. Another group were ‘camel keepers’ referred to as Um-Bagha or ‘person who has a jerry can.’ These militia groups were increasingly referred to as Janjaweed.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Janjaweed is a term new to most Sudanese and Darfuris literally meaning ‘hordes.’ Other translations- ‘unruly men on horses,’ ‘Arab militias,’ ‘jinn on horses,’ ‘devils on horseback’ and ‘horsemen brandishing three machine guns.’ They often operated alongside the regular Sudanese army.</a:t>
            </a:r>
          </a:p>
          <a:p>
            <a:pPr>
              <a:buNone/>
            </a:pPr>
            <a:endParaRPr lang="en-GB" sz="2000" kern="1200" dirty="0">
              <a:solidFill>
                <a:srgbClr val="000000"/>
              </a:solidFill>
              <a:effectLst/>
              <a:latin typeface="Arial" panose="020B0604020202020204" pitchFamily="34" charset="0"/>
              <a:ea typeface="Times New Roman" panose="02020603050405020304" pitchFamily="18" charset="0"/>
            </a:endParaRPr>
          </a:p>
          <a:p>
            <a:pPr>
              <a:buNone/>
            </a:pPr>
            <a:endParaRPr lang="en-GB"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6803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6B1C76-D8FD-3E2C-70E8-891E10E9FFDB}"/>
              </a:ext>
            </a:extLst>
          </p:cNvPr>
          <p:cNvSpPr txBox="1"/>
          <p:nvPr/>
        </p:nvSpPr>
        <p:spPr>
          <a:xfrm>
            <a:off x="432619" y="490368"/>
            <a:ext cx="11326762" cy="4893647"/>
          </a:xfrm>
          <a:prstGeom prst="rect">
            <a:avLst/>
          </a:prstGeom>
          <a:noFill/>
        </p:spPr>
        <p:txBody>
          <a:bodyPr wrap="square">
            <a:spAutoFit/>
          </a:bodyPr>
          <a:lstStyle/>
          <a:p>
            <a:pPr>
              <a:buNone/>
            </a:pPr>
            <a:r>
              <a:rPr lang="en-GB" sz="2400" dirty="0">
                <a:solidFill>
                  <a:srgbClr val="000000"/>
                </a:solidFill>
                <a:latin typeface="Arial" panose="020B0604020202020204" pitchFamily="34" charset="0"/>
                <a:ea typeface="Times New Roman" panose="02020603050405020304" pitchFamily="18" charset="0"/>
              </a:rPr>
              <a:t>In response to the Janjaweed more organised armed groups were formed to fight against them and central government forces.</a:t>
            </a:r>
          </a:p>
          <a:p>
            <a:pPr>
              <a:buNone/>
            </a:pPr>
            <a:endParaRPr lang="en-GB" sz="2400" dirty="0">
              <a:latin typeface="Times New Roman" panose="02020603050405020304" pitchFamily="18" charset="0"/>
              <a:ea typeface="Times New Roman" panose="02020603050405020304" pitchFamily="18" charset="0"/>
            </a:endParaRPr>
          </a:p>
          <a:p>
            <a:pPr>
              <a:buNone/>
            </a:pPr>
            <a:r>
              <a:rPr lang="en-GB" sz="2400" dirty="0">
                <a:solidFill>
                  <a:srgbClr val="000000"/>
                </a:solidFill>
                <a:latin typeface="Arial" panose="020B0604020202020204" pitchFamily="34" charset="0"/>
                <a:ea typeface="Times New Roman" panose="02020603050405020304" pitchFamily="18" charset="0"/>
              </a:rPr>
              <a:t>In 1989 the ‘Muslim Brotherhood’ political coalition took power in Sudan in a military coup led by Omar Al-Bashir and established the National Islamic Front Government. This government was also anti-southern and was supported by the Janjaweed. In 2003 a full-scale rebellion against this government took place in Darfur. The drawings show the government’s response.</a:t>
            </a:r>
            <a:endParaRPr lang="en-GB" sz="2400" dirty="0">
              <a:latin typeface="Times New Roman" panose="02020603050405020304" pitchFamily="18" charset="0"/>
              <a:ea typeface="Times New Roman" panose="02020603050405020304" pitchFamily="18" charset="0"/>
            </a:endParaRP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After the 2003 revolt in Darfur against the central Sudanese government its suppression was increasingly genocidal and involved a deliberate policy of destroying settlements and clearing the land of ‘Africans’ and replacing them with ‘Arabs.’</a:t>
            </a:r>
          </a:p>
        </p:txBody>
      </p:sp>
    </p:spTree>
    <p:extLst>
      <p:ext uri="{BB962C8B-B14F-4D97-AF65-F5344CB8AC3E}">
        <p14:creationId xmlns:p14="http://schemas.microsoft.com/office/powerpoint/2010/main" val="2692293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5D706-7455-FC75-406A-373536C316C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DC9EDD0-8BF8-06B8-9FD0-FB625CB19796}"/>
              </a:ext>
            </a:extLst>
          </p:cNvPr>
          <p:cNvSpPr txBox="1"/>
          <p:nvPr/>
        </p:nvSpPr>
        <p:spPr>
          <a:xfrm>
            <a:off x="231057" y="157315"/>
            <a:ext cx="11316929" cy="7046288"/>
          </a:xfrm>
          <a:prstGeom prst="rect">
            <a:avLst/>
          </a:prstGeom>
          <a:noFill/>
        </p:spPr>
        <p:txBody>
          <a:bodyPr wrap="square">
            <a:spAutoFit/>
          </a:bodyPr>
          <a:lstStyle/>
          <a:p>
            <a:pPr fontAlgn="base">
              <a:lnSpc>
                <a:spcPct val="115000"/>
              </a:lnSpc>
              <a:spcAft>
                <a:spcPts val="800"/>
              </a:spcAft>
              <a:buNone/>
            </a:pPr>
            <a:r>
              <a:rPr lang="en-GB"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Teachers Notes</a:t>
            </a:r>
          </a:p>
          <a:p>
            <a:pPr fontAlgn="base">
              <a:lnSpc>
                <a:spcPct val="115000"/>
              </a:lnSpc>
              <a:spcAft>
                <a:spcPts val="800"/>
              </a:spcAft>
            </a:pPr>
            <a:r>
              <a:rPr lang="en-GB" dirty="0">
                <a:latin typeface="Arial" panose="020B0604020202020204" pitchFamily="34" charset="0"/>
                <a:cs typeface="Arial" panose="020B0604020202020204" pitchFamily="34" charset="0"/>
              </a:rPr>
              <a:t>The concepts of ethnic cleansing and genocide can then be introduced to the conversation if they haven’t already using the following aspects illustrated in the drawings: The targeting of men of military age and their separation from women and children; the destruction of homes, culture and means of subsistence; killing of wild animals (issue of ecocide); targeted killing and persecution on the basis of race/ethnicity &amp; religion; the ‘clearing’ of land (pressured &amp; finite resources) of one group in order to replace it with another; that this violence goes beyond conventional warfare that overspills into violence against civilians that get in the way or violence for violence sake-i.e. it is targeted and systematic with clear aims and objectives.</a:t>
            </a:r>
          </a:p>
          <a:p>
            <a:pPr fontAlgn="base">
              <a:lnSpc>
                <a:spcPct val="115000"/>
              </a:lnSpc>
              <a:spcAft>
                <a:spcPts val="800"/>
              </a:spcAft>
            </a:pPr>
            <a:r>
              <a:rPr lang="en-GB" dirty="0">
                <a:latin typeface="Arial" panose="020B0604020202020204" pitchFamily="34" charset="0"/>
                <a:cs typeface="Arial" panose="020B0604020202020204" pitchFamily="34" charset="0"/>
              </a:rPr>
              <a:t>Students can then be shown examples from relevant international law to confirm or aid their thinking.</a:t>
            </a:r>
          </a:p>
          <a:p>
            <a:pPr fontAlgn="base">
              <a:lnSpc>
                <a:spcPct val="115000"/>
              </a:lnSpc>
              <a:spcAft>
                <a:spcPts val="800"/>
              </a:spcAft>
            </a:pPr>
            <a:r>
              <a:rPr lang="en-GB" dirty="0">
                <a:latin typeface="Arial" panose="020B0604020202020204" pitchFamily="34" charset="0"/>
                <a:cs typeface="Arial" panose="020B0604020202020204" pitchFamily="34" charset="0"/>
              </a:rPr>
              <a:t>It needs stressing that Raphael Lemkin’s definition of genocide is not international law and reflects the issue of how there is a major debate in terms of what genocide is. There is the law and there are many scholarly differences over what genocide is. Lemkin ‘invented’ the term and was important in its eventual adoption by the UN as the basis for a law against it.</a:t>
            </a:r>
          </a:p>
          <a:p>
            <a:pPr fontAlgn="base">
              <a:lnSpc>
                <a:spcPct val="115000"/>
              </a:lnSpc>
              <a:spcAft>
                <a:spcPts val="800"/>
              </a:spcAft>
            </a:pPr>
            <a:r>
              <a:rPr lang="en-GB" kern="0" dirty="0">
                <a:solidFill>
                  <a:srgbClr val="000000"/>
                </a:solidFill>
                <a:latin typeface="Arial" panose="020B0604020202020204" pitchFamily="34" charset="0"/>
                <a:ea typeface="Times New Roman" panose="02020603050405020304" pitchFamily="18" charset="0"/>
                <a:cs typeface="Arial" panose="020B0604020202020204" pitchFamily="34" charset="0"/>
              </a:rPr>
              <a:t>This may in turn facilitate discussion on the issues of race and ethnicity and when they lead to violence, ethnic cleansing and genocide, and indeed, when they don’t lead to violence, ethnic cleansing and genocide. The issues that could be discussed here are the role of socio-economic factors (and crises and shortages), the role of elites and the vested interests they have arguably created to establish and maintain their position and the weaponisation of difference. Discussion could involve the question of ‘human nature’ and whether there is a default setting (co-operation or conflict).</a:t>
            </a:r>
            <a:endParaRPr lang="en-GB" dirty="0">
              <a:latin typeface="Arial" panose="020B0604020202020204" pitchFamily="34" charset="0"/>
              <a:cs typeface="Arial" panose="020B0604020202020204" pitchFamily="34" charset="0"/>
            </a:endParaRPr>
          </a:p>
          <a:p>
            <a:pPr fontAlgn="base">
              <a:lnSpc>
                <a:spcPct val="115000"/>
              </a:lnSpc>
              <a:spcAft>
                <a:spcPts val="800"/>
              </a:spcAft>
              <a:buNone/>
            </a:pPr>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39062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4328" y="0"/>
            <a:ext cx="11033760" cy="6603603"/>
          </a:xfrm>
          <a:prstGeom prst="rect">
            <a:avLst/>
          </a:prstGeom>
        </p:spPr>
        <p:txBody>
          <a:bodyPr wrap="square">
            <a:spAutoFit/>
          </a:bodyPr>
          <a:lstStyle/>
          <a:p>
            <a:pPr fontAlgn="base">
              <a:lnSpc>
                <a:spcPct val="115000"/>
              </a:lnSpc>
              <a:spcAft>
                <a:spcPts val="1000"/>
              </a:spcAft>
            </a:pPr>
            <a:r>
              <a:rPr lang="en-GB" sz="2400" b="1" u="sng" dirty="0">
                <a:solidFill>
                  <a:srgbClr val="000000"/>
                </a:solidFill>
                <a:latin typeface="Arial" panose="020B0604020202020204" pitchFamily="34" charset="0"/>
                <a:ea typeface="Times New Roman" panose="02020603050405020304" pitchFamily="18" charset="0"/>
                <a:cs typeface="Arial" panose="020B0604020202020204" pitchFamily="34" charset="0"/>
              </a:rPr>
              <a:t>Raphael </a:t>
            </a:r>
            <a:r>
              <a:rPr lang="en-GB" sz="2400" b="1" u="sng" dirty="0" err="1">
                <a:solidFill>
                  <a:srgbClr val="000000"/>
                </a:solidFill>
                <a:latin typeface="Arial" panose="020B0604020202020204" pitchFamily="34" charset="0"/>
                <a:ea typeface="Times New Roman" panose="02020603050405020304" pitchFamily="18" charset="0"/>
                <a:cs typeface="Arial" panose="020B0604020202020204" pitchFamily="34" charset="0"/>
              </a:rPr>
              <a:t>Lemkin</a:t>
            </a:r>
            <a:r>
              <a:rPr lang="en-GB" sz="2400" b="1" u="sng" dirty="0">
                <a:solidFill>
                  <a:srgbClr val="000000"/>
                </a:solidFill>
                <a:latin typeface="Arial" panose="020B0604020202020204" pitchFamily="34" charset="0"/>
                <a:ea typeface="Times New Roman" panose="02020603050405020304" pitchFamily="18" charset="0"/>
                <a:cs typeface="Arial" panose="020B0604020202020204" pitchFamily="34" charset="0"/>
              </a:rPr>
              <a:t> 1943</a:t>
            </a:r>
            <a:endParaRPr lang="en-GB" sz="2400" dirty="0">
              <a:latin typeface="Arial" panose="020B0604020202020204" pitchFamily="34" charset="0"/>
              <a:ea typeface="Calibri" panose="020F0502020204030204" pitchFamily="34" charset="0"/>
              <a:cs typeface="Arial" panose="020B0604020202020204" pitchFamily="34" charset="0"/>
            </a:endParaRPr>
          </a:p>
          <a:p>
            <a:pPr fontAlgn="base">
              <a:lnSpc>
                <a:spcPct val="115000"/>
              </a:lnSpc>
              <a:spcAft>
                <a:spcPts val="1000"/>
              </a:spcAf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Genocide has two phases: one, destruction of the national pattern of the oppressed group; the other, the imposition of the national pattern of the oppressor.</a:t>
            </a:r>
            <a:endParaRPr lang="en-GB" sz="2400" b="1" u="sng"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fontAlgn="base">
              <a:lnSpc>
                <a:spcPct val="115000"/>
              </a:lnSpc>
              <a:spcAft>
                <a:spcPts val="1000"/>
              </a:spcAft>
            </a:pPr>
            <a:r>
              <a:rPr lang="en-GB" sz="2400" b="1" u="sng" dirty="0">
                <a:solidFill>
                  <a:srgbClr val="000000"/>
                </a:solidFill>
                <a:latin typeface="Arial" panose="020B0604020202020204" pitchFamily="34" charset="0"/>
                <a:ea typeface="Times New Roman" panose="02020603050405020304" pitchFamily="18" charset="0"/>
                <a:cs typeface="Arial" panose="020B0604020202020204" pitchFamily="34" charset="0"/>
              </a:rPr>
              <a:t>1948 UN Genocide Convention</a:t>
            </a:r>
            <a:endParaRPr lang="en-GB" sz="2400" dirty="0">
              <a:latin typeface="Arial" panose="020B0604020202020204" pitchFamily="34" charset="0"/>
              <a:ea typeface="Calibri" panose="020F0502020204030204" pitchFamily="34" charset="0"/>
              <a:cs typeface="Arial" panose="020B0604020202020204" pitchFamily="34" charset="0"/>
            </a:endParaRPr>
          </a:p>
          <a:p>
            <a:pPr fontAlgn="base">
              <a:lnSpc>
                <a:spcPct val="115000"/>
              </a:lnSpc>
              <a:spcAft>
                <a:spcPts val="1000"/>
              </a:spcAf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...genocide means… acts committed with </a:t>
            </a:r>
            <a:r>
              <a:rPr lang="en-GB" sz="2400" b="1" u="sng" dirty="0">
                <a:solidFill>
                  <a:srgbClr val="000000"/>
                </a:solidFill>
                <a:latin typeface="Arial" panose="020B0604020202020204" pitchFamily="34" charset="0"/>
                <a:ea typeface="Times New Roman" panose="02020603050405020304" pitchFamily="18" charset="0"/>
                <a:cs typeface="Arial" panose="020B0604020202020204" pitchFamily="34" charset="0"/>
              </a:rPr>
              <a:t>intent</a:t>
            </a: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to destroy, in whole or in part, a national, ethnical, racial or religious group…</a:t>
            </a:r>
          </a:p>
          <a:p>
            <a:pPr marL="342900" lvl="0" indent="-342900" fontAlgn="base">
              <a:lnSpc>
                <a:spcPct val="115000"/>
              </a:lnSpc>
              <a:spcAft>
                <a:spcPts val="1000"/>
              </a:spcAft>
              <a:buFont typeface="+mj-lt"/>
              <a:buAutoNum type="arabicPeriod"/>
              <a:tabLst>
                <a:tab pos="457200" algn="l"/>
              </a:tabLs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Killing members of the group;</a:t>
            </a:r>
            <a:endParaRPr lang="en-GB"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lvl="0" indent="-342900" fontAlgn="base">
              <a:lnSpc>
                <a:spcPct val="115000"/>
              </a:lnSpc>
              <a:spcAft>
                <a:spcPts val="1000"/>
              </a:spcAft>
              <a:buFont typeface="+mj-lt"/>
              <a:buAutoNum type="arabicPeriod"/>
              <a:tabLst>
                <a:tab pos="457200" algn="l"/>
              </a:tabLs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Causing serious bodily or mental harm to members of the group;</a:t>
            </a:r>
            <a:endParaRPr lang="en-GB"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lvl="0" indent="-342900" fontAlgn="base">
              <a:lnSpc>
                <a:spcPct val="115000"/>
              </a:lnSpc>
              <a:spcAft>
                <a:spcPts val="1000"/>
              </a:spcAft>
              <a:buFont typeface="+mj-lt"/>
              <a:buAutoNum type="arabicPeriod"/>
              <a:tabLst>
                <a:tab pos="457200" algn="l"/>
              </a:tabLs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Deliberately inflicting on the group conditions of life to bring about its physical destruction in whole or in part;</a:t>
            </a:r>
            <a:endParaRPr lang="en-GB"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lvl="0" indent="-342900" fontAlgn="base">
              <a:lnSpc>
                <a:spcPct val="115000"/>
              </a:lnSpc>
              <a:spcAft>
                <a:spcPts val="1000"/>
              </a:spcAft>
              <a:buFont typeface="+mj-lt"/>
              <a:buAutoNum type="arabicPeriod"/>
              <a:tabLst>
                <a:tab pos="457200" algn="l"/>
              </a:tabLs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Imposing measures intended to prevent births within the group;</a:t>
            </a:r>
            <a:endParaRPr lang="en-GB"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342900" lvl="0" indent="-342900" fontAlgn="base">
              <a:lnSpc>
                <a:spcPct val="115000"/>
              </a:lnSpc>
              <a:spcAft>
                <a:spcPts val="1000"/>
              </a:spcAft>
              <a:buFont typeface="+mj-lt"/>
              <a:buAutoNum type="arabicPeriod"/>
              <a:tabLst>
                <a:tab pos="457200" algn="l"/>
              </a:tabLst>
            </a:pPr>
            <a:r>
              <a:rPr lang="en-GB"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Forcibly transferring children of the group to another group.</a:t>
            </a:r>
            <a:endParaRPr lang="en-GB" sz="2400" dirty="0">
              <a:solidFill>
                <a:srgbClr val="00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63357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5856AFE-FF2A-D629-5DF9-150ADF94D7D8}"/>
              </a:ext>
            </a:extLst>
          </p:cNvPr>
          <p:cNvSpPr txBox="1"/>
          <p:nvPr/>
        </p:nvSpPr>
        <p:spPr>
          <a:xfrm>
            <a:off x="275303" y="551933"/>
            <a:ext cx="11464413" cy="5481116"/>
          </a:xfrm>
          <a:prstGeom prst="rect">
            <a:avLst/>
          </a:prstGeom>
          <a:noFill/>
        </p:spPr>
        <p:txBody>
          <a:bodyPr wrap="square">
            <a:spAutoFit/>
          </a:bodyPr>
          <a:lstStyle/>
          <a:p>
            <a:pPr>
              <a:lnSpc>
                <a:spcPts val="2100"/>
              </a:lnSpc>
            </a:pPr>
            <a:r>
              <a:rPr lang="en-GB" sz="2400" dirty="0">
                <a:latin typeface="Arial" panose="020B0604020202020204" pitchFamily="34" charset="0"/>
                <a:cs typeface="Arial" panose="020B0604020202020204" pitchFamily="34" charset="0"/>
              </a:rPr>
              <a:t>The </a:t>
            </a:r>
            <a:r>
              <a:rPr lang="en-GB" sz="2400" b="1" dirty="0">
                <a:latin typeface="Arial" panose="020B0604020202020204" pitchFamily="34" charset="0"/>
                <a:cs typeface="Arial" panose="020B0604020202020204" pitchFamily="34" charset="0"/>
              </a:rPr>
              <a:t>Rome Statute</a:t>
            </a:r>
            <a:r>
              <a:rPr lang="en-GB" sz="2400" dirty="0">
                <a:latin typeface="Arial" panose="020B0604020202020204" pitchFamily="34" charset="0"/>
                <a:cs typeface="Arial" panose="020B0604020202020204" pitchFamily="34" charset="0"/>
              </a:rPr>
              <a:t> (1998) is a treaty that serves as the foundational legal document for the </a:t>
            </a:r>
            <a:r>
              <a:rPr lang="en-GB" sz="2400" b="1" dirty="0">
                <a:latin typeface="Arial" panose="020B0604020202020204" pitchFamily="34" charset="0"/>
                <a:cs typeface="Arial" panose="020B0604020202020204" pitchFamily="34" charset="0"/>
              </a:rPr>
              <a:t>International Criminal Court (ICC)</a:t>
            </a:r>
            <a:r>
              <a:rPr lang="en-GB" sz="2400" dirty="0">
                <a:latin typeface="Arial" panose="020B0604020202020204" pitchFamily="34" charset="0"/>
                <a:cs typeface="Arial" panose="020B0604020202020204" pitchFamily="34" charset="0"/>
              </a:rPr>
              <a:t>. It was adopted during a diplomatic conference in Rome and came into force on July 1, 2002, after the required number of ratifications was achieved. </a:t>
            </a:r>
          </a:p>
          <a:p>
            <a:pPr>
              <a:lnSpc>
                <a:spcPts val="2100"/>
              </a:lnSpc>
            </a:pPr>
            <a:endParaRPr lang="en-GB" sz="2400" b="1" i="0" dirty="0">
              <a:effectLst/>
              <a:latin typeface="Arial" panose="020B0604020202020204" pitchFamily="34" charset="0"/>
              <a:cs typeface="Arial" panose="020B0604020202020204" pitchFamily="34" charset="0"/>
            </a:endParaRPr>
          </a:p>
          <a:p>
            <a:pPr>
              <a:lnSpc>
                <a:spcPts val="2100"/>
              </a:lnSpc>
            </a:pPr>
            <a:r>
              <a:rPr lang="en-GB" sz="2400" dirty="0">
                <a:latin typeface="Arial" panose="020B0604020202020204" pitchFamily="34" charset="0"/>
                <a:cs typeface="Arial" panose="020B0604020202020204" pitchFamily="34" charset="0"/>
              </a:rPr>
              <a:t>As well as the crime of genocide it gives the ICC jurisdiction over the following crimes against civilian populations.</a:t>
            </a:r>
            <a:endParaRPr lang="en-GB" sz="2400" i="0" dirty="0">
              <a:effectLst/>
              <a:latin typeface="Arial" panose="020B0604020202020204" pitchFamily="34" charset="0"/>
              <a:cs typeface="Arial" panose="020B0604020202020204" pitchFamily="34" charset="0"/>
            </a:endParaRPr>
          </a:p>
          <a:p>
            <a:pPr algn="l">
              <a:lnSpc>
                <a:spcPts val="2100"/>
              </a:lnSpc>
              <a:buFont typeface="Arial" panose="020B0604020202020204" pitchFamily="34" charset="0"/>
              <a:buChar char="•"/>
            </a:pPr>
            <a:endParaRPr lang="en-GB" sz="2400" b="1" dirty="0">
              <a:latin typeface="Arial" panose="020B0604020202020204" pitchFamily="34" charset="0"/>
              <a:cs typeface="Arial" panose="020B0604020202020204" pitchFamily="34" charset="0"/>
            </a:endParaRPr>
          </a:p>
          <a:p>
            <a:pPr algn="l">
              <a:lnSpc>
                <a:spcPts val="2100"/>
              </a:lnSpc>
              <a:buFont typeface="Arial" panose="020B0604020202020204" pitchFamily="34" charset="0"/>
              <a:buChar char="•"/>
            </a:pPr>
            <a:r>
              <a:rPr lang="en-GB" sz="2400" b="1" i="0" dirty="0">
                <a:effectLst/>
                <a:latin typeface="Arial" panose="020B0604020202020204" pitchFamily="34" charset="0"/>
                <a:cs typeface="Arial" panose="020B0604020202020204" pitchFamily="34" charset="0"/>
              </a:rPr>
              <a:t>Crimes Against Humanity</a:t>
            </a:r>
            <a:r>
              <a:rPr lang="en-GB" sz="2400" b="0" i="0" dirty="0">
                <a:effectLst/>
                <a:latin typeface="Arial" panose="020B0604020202020204" pitchFamily="34" charset="0"/>
                <a:cs typeface="Arial" panose="020B0604020202020204" pitchFamily="34" charset="0"/>
              </a:rPr>
              <a:t>: Widespread or systematic attacks against civilian populations, including murder, enslavement, and torture.</a:t>
            </a:r>
          </a:p>
          <a:p>
            <a:pPr algn="l">
              <a:lnSpc>
                <a:spcPts val="2100"/>
              </a:lnSpc>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a:lnSpc>
                <a:spcPts val="2100"/>
              </a:lnSpc>
            </a:pPr>
            <a:r>
              <a:rPr lang="en-GB" sz="2400" b="0" i="0" dirty="0">
                <a:effectLst/>
                <a:latin typeface="Arial" panose="020B0604020202020204" pitchFamily="34" charset="0"/>
                <a:cs typeface="Arial" panose="020B0604020202020204" pitchFamily="34" charset="0"/>
              </a:rPr>
              <a:t>Also: </a:t>
            </a:r>
            <a:r>
              <a:rPr lang="en-GB" sz="2400" dirty="0">
                <a:latin typeface="Arial" panose="020B0604020202020204" pitchFamily="34" charset="0"/>
                <a:cs typeface="Arial" panose="020B0604020202020204" pitchFamily="34" charset="0"/>
              </a:rPr>
              <a:t>“Extermination”-includes the intentional infliction of conditions of life, inter alia the deprivation of access to food and medicine, calculated to bring about the destruction of part of a population; Deportation or forcible transfer of population; Torture; Rape, sexual slavery, enforced prostitution, forced pregnancy, enforced sterilization, or any other form of sexual violence of comparable gravity;</a:t>
            </a:r>
            <a:endParaRPr lang="en-GB" sz="2400" b="0" i="0" dirty="0">
              <a:effectLst/>
              <a:latin typeface="Arial" panose="020B0604020202020204" pitchFamily="34" charset="0"/>
              <a:cs typeface="Arial" panose="020B0604020202020204" pitchFamily="34" charset="0"/>
            </a:endParaRPr>
          </a:p>
          <a:p>
            <a:pPr algn="l">
              <a:lnSpc>
                <a:spcPts val="2100"/>
              </a:lnSpc>
            </a:pPr>
            <a:endParaRPr lang="en-GB" sz="2400" b="0" i="0" dirty="0">
              <a:effectLst/>
              <a:latin typeface="Arial" panose="020B0604020202020204" pitchFamily="34" charset="0"/>
              <a:cs typeface="Arial" panose="020B0604020202020204" pitchFamily="34" charset="0"/>
            </a:endParaRPr>
          </a:p>
          <a:p>
            <a:pPr algn="l">
              <a:lnSpc>
                <a:spcPts val="2100"/>
              </a:lnSpc>
              <a:buFont typeface="Arial" panose="020B0604020202020204" pitchFamily="34" charset="0"/>
              <a:buChar char="•"/>
            </a:pPr>
            <a:r>
              <a:rPr lang="en-GB" sz="2400" b="1" i="0" dirty="0">
                <a:effectLst/>
                <a:latin typeface="Arial" panose="020B0604020202020204" pitchFamily="34" charset="0"/>
                <a:cs typeface="Arial" panose="020B0604020202020204" pitchFamily="34" charset="0"/>
              </a:rPr>
              <a:t>War Crimes</a:t>
            </a:r>
            <a:r>
              <a:rPr lang="en-GB" sz="2400" b="0" i="0" dirty="0">
                <a:effectLst/>
                <a:latin typeface="Arial" panose="020B0604020202020204" pitchFamily="34" charset="0"/>
                <a:cs typeface="Arial" panose="020B0604020202020204" pitchFamily="34" charset="0"/>
              </a:rPr>
              <a:t>: Serious violations of the laws and customs of war, including the targeting of civilians and the use of prohibited weapons.</a:t>
            </a:r>
          </a:p>
          <a:p>
            <a:pPr algn="l">
              <a:lnSpc>
                <a:spcPts val="2100"/>
              </a:lnSpc>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203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25DA19-E568-BC6E-4083-F7D76C1270CD}"/>
              </a:ext>
            </a:extLst>
          </p:cNvPr>
          <p:cNvSpPr txBox="1"/>
          <p:nvPr/>
        </p:nvSpPr>
        <p:spPr>
          <a:xfrm>
            <a:off x="432618" y="108155"/>
            <a:ext cx="11466280" cy="7109639"/>
          </a:xfrm>
          <a:prstGeom prst="rect">
            <a:avLst/>
          </a:prstGeom>
          <a:noFill/>
        </p:spPr>
        <p:txBody>
          <a:bodyPr wrap="none" rtlCol="0">
            <a:spAutoFit/>
          </a:bodyPr>
          <a:lstStyle/>
          <a:p>
            <a:r>
              <a:rPr lang="en-GB" sz="2400" dirty="0">
                <a:latin typeface="Arial" panose="020B0604020202020204" pitchFamily="34" charset="0"/>
                <a:cs typeface="Arial" panose="020B0604020202020204" pitchFamily="34" charset="0"/>
              </a:rPr>
              <a:t>Then ask the students to repeat the exercise as if the children were living through</a:t>
            </a:r>
          </a:p>
          <a:p>
            <a:r>
              <a:rPr lang="en-GB" sz="2400" dirty="0">
                <a:latin typeface="Arial" panose="020B0604020202020204" pitchFamily="34" charset="0"/>
                <a:cs typeface="Arial" panose="020B0604020202020204" pitchFamily="34" charset="0"/>
              </a:rPr>
              <a:t>a wartime situation. Teachers might think it most appropriate to choose a wartime</a:t>
            </a:r>
          </a:p>
          <a:p>
            <a:r>
              <a:rPr lang="en-GB" sz="2400" dirty="0">
                <a:latin typeface="Arial" panose="020B0604020202020204" pitchFamily="34" charset="0"/>
                <a:cs typeface="Arial" panose="020B0604020202020204" pitchFamily="34" charset="0"/>
              </a:rPr>
              <a:t>scenario that the students have recently studied. For example, the First or Second</a:t>
            </a:r>
          </a:p>
          <a:p>
            <a:r>
              <a:rPr lang="en-GB" sz="2400" dirty="0">
                <a:latin typeface="Arial" panose="020B0604020202020204" pitchFamily="34" charset="0"/>
                <a:cs typeface="Arial" panose="020B0604020202020204" pitchFamily="34" charset="0"/>
              </a:rPr>
              <a:t>World Wars. They might also wish to specify a situation involving the home front in </a:t>
            </a:r>
          </a:p>
          <a:p>
            <a:r>
              <a:rPr lang="en-GB" sz="2400" dirty="0">
                <a:latin typeface="Arial" panose="020B0604020202020204" pitchFamily="34" charset="0"/>
                <a:cs typeface="Arial" panose="020B0604020202020204" pitchFamily="34" charset="0"/>
              </a:rPr>
              <a:t>Britain or on the continent where fighting between armies was involved.</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Answers may include details concerning: the sound of gunfire and bombs, air raids</a:t>
            </a:r>
          </a:p>
          <a:p>
            <a:r>
              <a:rPr lang="en-GB" sz="2400" dirty="0">
                <a:latin typeface="Arial" panose="020B0604020202020204" pitchFamily="34" charset="0"/>
                <a:cs typeface="Arial" panose="020B0604020202020204" pitchFamily="34" charset="0"/>
              </a:rPr>
              <a:t>(sirens, taking cover, deaths, injuries, destruction of buildings &amp; homes, fires), </a:t>
            </a:r>
          </a:p>
          <a:p>
            <a:r>
              <a:rPr lang="en-GB" sz="2400" dirty="0">
                <a:latin typeface="Arial" panose="020B0604020202020204" pitchFamily="34" charset="0"/>
                <a:cs typeface="Arial" panose="020B0604020202020204" pitchFamily="34" charset="0"/>
              </a:rPr>
              <a:t>running away, evacuation, fighting, enemy soldiers, tanks &amp; other military vehicles,</a:t>
            </a:r>
          </a:p>
          <a:p>
            <a:r>
              <a:rPr lang="en-GB" sz="2400" dirty="0">
                <a:latin typeface="Arial" panose="020B0604020202020204" pitchFamily="34" charset="0"/>
                <a:cs typeface="Arial" panose="020B0604020202020204" pitchFamily="34" charset="0"/>
              </a:rPr>
              <a:t>atrocities (possibly against women &amp; children as well as soldiers &amp; male civilians)</a:t>
            </a:r>
          </a:p>
          <a:p>
            <a:r>
              <a:rPr lang="en-GB" sz="2400" dirty="0">
                <a:latin typeface="Arial" panose="020B0604020202020204" pitchFamily="34" charset="0"/>
                <a:cs typeface="Arial" panose="020B0604020202020204" pitchFamily="34" charset="0"/>
              </a:rPr>
              <a:t>and the destruction of infrastructure.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Previous knowledge regarding modern ‘total war’ may well influence answers and </a:t>
            </a:r>
          </a:p>
          <a:p>
            <a:r>
              <a:rPr lang="en-GB" sz="2400" dirty="0">
                <a:latin typeface="Arial" panose="020B0604020202020204" pitchFamily="34" charset="0"/>
                <a:cs typeface="Arial" panose="020B0604020202020204" pitchFamily="34" charset="0"/>
              </a:rPr>
              <a:t>teachers will need to anticipate this in light of the way this lesson seeks to explore </a:t>
            </a:r>
          </a:p>
          <a:p>
            <a:r>
              <a:rPr lang="en-GB" sz="2400" dirty="0">
                <a:latin typeface="Arial" panose="020B0604020202020204" pitchFamily="34" charset="0"/>
                <a:cs typeface="Arial" panose="020B0604020202020204" pitchFamily="34" charset="0"/>
              </a:rPr>
              <a:t>the issue of genocide being ‘more than war.’ They should also be aware that some </a:t>
            </a:r>
          </a:p>
          <a:p>
            <a:r>
              <a:rPr lang="en-GB" sz="2400" dirty="0">
                <a:latin typeface="Arial" panose="020B0604020202020204" pitchFamily="34" charset="0"/>
                <a:cs typeface="Arial" panose="020B0604020202020204" pitchFamily="34" charset="0"/>
              </a:rPr>
              <a:t>scholars and lawyers working in this field believe that the concept of genocide is </a:t>
            </a:r>
          </a:p>
          <a:p>
            <a:r>
              <a:rPr lang="en-GB" sz="2400" dirty="0">
                <a:latin typeface="Arial" panose="020B0604020202020204" pitchFamily="34" charset="0"/>
                <a:cs typeface="Arial" panose="020B0604020202020204" pitchFamily="34" charset="0"/>
              </a:rPr>
              <a:t>unhelpful and see little difference in more conventional modern warfare and </a:t>
            </a:r>
          </a:p>
          <a:p>
            <a:r>
              <a:rPr lang="en-GB" sz="2400" dirty="0">
                <a:latin typeface="Arial" panose="020B0604020202020204" pitchFamily="34" charset="0"/>
                <a:cs typeface="Arial" panose="020B0604020202020204" pitchFamily="34" charset="0"/>
              </a:rPr>
              <a:t>situations which have been deemed genocidal.</a:t>
            </a: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6151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E9D5D2-D3D9-08EF-7E95-AAF6001D01DF}"/>
              </a:ext>
            </a:extLst>
          </p:cNvPr>
          <p:cNvSpPr txBox="1"/>
          <p:nvPr/>
        </p:nvSpPr>
        <p:spPr>
          <a:xfrm>
            <a:off x="457200" y="352453"/>
            <a:ext cx="11531600" cy="5211811"/>
          </a:xfrm>
          <a:prstGeom prst="rect">
            <a:avLst/>
          </a:prstGeom>
          <a:noFill/>
        </p:spPr>
        <p:txBody>
          <a:bodyPr wrap="square">
            <a:spAutoFit/>
          </a:bodyPr>
          <a:lstStyle/>
          <a:p>
            <a:pPr algn="l">
              <a:lnSpc>
                <a:spcPts val="2100"/>
              </a:lnSpc>
            </a:pPr>
            <a:r>
              <a:rPr lang="en-GB" sz="2400" dirty="0">
                <a:latin typeface="Arial" panose="020B0604020202020204" pitchFamily="34" charset="0"/>
                <a:cs typeface="Arial" panose="020B0604020202020204" pitchFamily="34" charset="0"/>
              </a:rPr>
              <a:t>Regarding the previous two slides:</a:t>
            </a:r>
          </a:p>
          <a:p>
            <a:pPr algn="l">
              <a:lnSpc>
                <a:spcPts val="2100"/>
              </a:lnSpc>
            </a:pPr>
            <a:endParaRPr lang="en-GB" sz="2400" dirty="0">
              <a:latin typeface="Arial" panose="020B0604020202020204" pitchFamily="34" charset="0"/>
              <a:cs typeface="Arial" panose="020B0604020202020204" pitchFamily="34" charset="0"/>
            </a:endParaRPr>
          </a:p>
          <a:p>
            <a:pPr algn="l">
              <a:lnSpc>
                <a:spcPts val="2100"/>
              </a:lnSpc>
            </a:pPr>
            <a:r>
              <a:rPr lang="en-GB" sz="2400" dirty="0">
                <a:latin typeface="Arial" panose="020B0604020202020204" pitchFamily="34" charset="0"/>
                <a:cs typeface="Arial" panose="020B0604020202020204" pitchFamily="34" charset="0"/>
              </a:rPr>
              <a:t>With older students, teachers may wish to discuss whether these crimes are any less reprehensible than genocide. Some scholars and lawyers such as Phillippe Sands argue that an obsession with genocide means unacceptable delays in stopping the mass killing of civilians and bringing perpetrators to justice such is the difficulty of proving intent (recently, a legal judgment was made that stated that for genocide to be proven ‘sole intent’ needs to be proven).</a:t>
            </a:r>
          </a:p>
          <a:p>
            <a:pPr algn="l">
              <a:lnSpc>
                <a:spcPts val="2100"/>
              </a:lnSpc>
            </a:pPr>
            <a:endParaRPr lang="en-GB" sz="2400" b="0" i="0" dirty="0">
              <a:effectLst/>
              <a:latin typeface="Arial" panose="020B0604020202020204" pitchFamily="34" charset="0"/>
              <a:cs typeface="Arial" panose="020B0604020202020204" pitchFamily="34" charset="0"/>
            </a:endParaRPr>
          </a:p>
          <a:p>
            <a:pPr algn="l">
              <a:lnSpc>
                <a:spcPts val="2100"/>
              </a:lnSpc>
            </a:pPr>
            <a:r>
              <a:rPr lang="en-GB" sz="2400" b="0" i="0" dirty="0">
                <a:effectLst/>
                <a:latin typeface="Arial" panose="020B0604020202020204" pitchFamily="34" charset="0"/>
                <a:cs typeface="Arial" panose="020B0604020202020204" pitchFamily="34" charset="0"/>
              </a:rPr>
              <a:t>One could also argue that the practical effect on civilians of these crimes and genocide is the same as is the moral guilt of the perpetrators carrying them out. Nevertheless, there is a strong argument that the leaders and governments responsible for genocide must be held accountable for deciding that some members of the human race are not so and should be removed (the idea of ‘the crime of crimes’). </a:t>
            </a:r>
          </a:p>
          <a:p>
            <a:pPr algn="l">
              <a:lnSpc>
                <a:spcPts val="2100"/>
              </a:lnSpc>
            </a:pPr>
            <a:endParaRPr lang="en-GB" sz="2400" dirty="0">
              <a:latin typeface="Arial" panose="020B0604020202020204" pitchFamily="34" charset="0"/>
              <a:cs typeface="Arial" panose="020B0604020202020204" pitchFamily="34" charset="0"/>
            </a:endParaRPr>
          </a:p>
          <a:p>
            <a:pPr algn="l">
              <a:lnSpc>
                <a:spcPts val="2100"/>
              </a:lnSpc>
            </a:pPr>
            <a:r>
              <a:rPr lang="en-GB" sz="2400" b="0" i="0" dirty="0">
                <a:effectLst/>
                <a:latin typeface="Arial" panose="020B0604020202020204" pitchFamily="34" charset="0"/>
                <a:cs typeface="Arial" panose="020B0604020202020204" pitchFamily="34" charset="0"/>
              </a:rPr>
              <a:t>Another argument might be that legal redress should concentrate on crimes against humanity etc. and that the judgment of genocide should be the preserve of longer-term research and reflection on the part of historians and social scientists.</a:t>
            </a:r>
          </a:p>
        </p:txBody>
      </p:sp>
    </p:spTree>
    <p:extLst>
      <p:ext uri="{BB962C8B-B14F-4D97-AF65-F5344CB8AC3E}">
        <p14:creationId xmlns:p14="http://schemas.microsoft.com/office/powerpoint/2010/main" val="1252663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F92BDF-9853-587B-C7C6-7A9550D748FF}"/>
              </a:ext>
            </a:extLst>
          </p:cNvPr>
          <p:cNvSpPr txBox="1"/>
          <p:nvPr/>
        </p:nvSpPr>
        <p:spPr>
          <a:xfrm>
            <a:off x="124594" y="0"/>
            <a:ext cx="12067406" cy="7478970"/>
          </a:xfrm>
          <a:prstGeom prst="rect">
            <a:avLst/>
          </a:prstGeom>
          <a:noFill/>
        </p:spPr>
        <p:txBody>
          <a:bodyPr wrap="none" rtlCol="0">
            <a:spAutoFit/>
          </a:bodyPr>
          <a:lstStyle/>
          <a:p>
            <a:r>
              <a:rPr lang="en-GB" sz="2400" b="1" u="sng" dirty="0">
                <a:latin typeface="Arial" panose="020B0604020202020204" pitchFamily="34" charset="0"/>
                <a:cs typeface="Arial" panose="020B0604020202020204" pitchFamily="34" charset="0"/>
              </a:rPr>
              <a:t>Historical Context For Teachers</a:t>
            </a:r>
          </a:p>
          <a:p>
            <a:endParaRPr lang="en-GB" sz="2400" b="1" u="sng"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Sudan is a very complex and diverse country, but it can be said to be populated</a:t>
            </a:r>
          </a:p>
          <a:p>
            <a:r>
              <a:rPr lang="en-GB" sz="2400" dirty="0">
                <a:latin typeface="Arial" panose="020B0604020202020204" pitchFamily="34" charset="0"/>
                <a:cs typeface="Arial" panose="020B0604020202020204" pitchFamily="34" charset="0"/>
              </a:rPr>
              <a:t>by nomadic herders and sedentary peasants in terms of agriculture. It is also</a:t>
            </a:r>
          </a:p>
          <a:p>
            <a:r>
              <a:rPr lang="en-GB" sz="2400" dirty="0">
                <a:latin typeface="Arial" panose="020B0604020202020204" pitchFamily="34" charset="0"/>
                <a:cs typeface="Arial" panose="020B0604020202020204" pitchFamily="34" charset="0"/>
              </a:rPr>
              <a:t>sometimes described as having an ‘Arab’ Muslim population in the north and an</a:t>
            </a:r>
          </a:p>
          <a:p>
            <a:r>
              <a:rPr lang="en-GB" sz="2400" dirty="0">
                <a:latin typeface="Arial" panose="020B0604020202020204" pitchFamily="34" charset="0"/>
                <a:cs typeface="Arial" panose="020B0604020202020204" pitchFamily="34" charset="0"/>
              </a:rPr>
              <a:t>‘African’ Christian one in the south. It has more than 300 spoken languages and </a:t>
            </a:r>
          </a:p>
          <a:p>
            <a:r>
              <a:rPr lang="en-GB" sz="2400" dirty="0">
                <a:latin typeface="Arial" panose="020B0604020202020204" pitchFamily="34" charset="0"/>
                <a:cs typeface="Arial" panose="020B0604020202020204" pitchFamily="34" charset="0"/>
              </a:rPr>
              <a:t>nearly 400 ethnic groups (Darfur has 35 ethnic groups with 50 major ‘tribes’ and </a:t>
            </a:r>
          </a:p>
          <a:p>
            <a:r>
              <a:rPr lang="en-GB" sz="2400" dirty="0">
                <a:latin typeface="Arial" panose="020B0604020202020204" pitchFamily="34" charset="0"/>
                <a:cs typeface="Arial" panose="020B0604020202020204" pitchFamily="34" charset="0"/>
              </a:rPr>
              <a:t>50 smaller ones). Darfur is approximately 490,000 square km (the size of France) and </a:t>
            </a:r>
          </a:p>
          <a:p>
            <a:r>
              <a:rPr lang="en-GB" sz="2400" dirty="0">
                <a:latin typeface="Arial" panose="020B0604020202020204" pitchFamily="34" charset="0"/>
                <a:cs typeface="Arial" panose="020B0604020202020204" pitchFamily="34" charset="0"/>
              </a:rPr>
              <a:t>has a population of 6-9 million (2010 census), 15% nomads, 14% urban dwellers and </a:t>
            </a:r>
          </a:p>
          <a:p>
            <a:r>
              <a:rPr lang="en-GB" sz="2400" dirty="0">
                <a:latin typeface="Arial" panose="020B0604020202020204" pitchFamily="34" charset="0"/>
                <a:cs typeface="Arial" panose="020B0604020202020204" pitchFamily="34" charset="0"/>
              </a:rPr>
              <a:t>71% rural </a:t>
            </a:r>
            <a:r>
              <a:rPr lang="en-GB" sz="2400" dirty="0" err="1">
                <a:latin typeface="Arial" panose="020B0604020202020204" pitchFamily="34" charset="0"/>
                <a:cs typeface="Arial" panose="020B0604020202020204" pitchFamily="34" charset="0"/>
              </a:rPr>
              <a:t>sedentaries</a:t>
            </a:r>
            <a:r>
              <a:rPr lang="en-GB" sz="2400" dirty="0">
                <a:latin typeface="Arial" panose="020B0604020202020204" pitchFamily="34" charset="0"/>
                <a:cs typeface="Arial" panose="020B0604020202020204" pitchFamily="34" charset="0"/>
              </a:rPr>
              <a:t>.</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In northern Darfur there are ‘Arabs’ and Zaghawa (‘non-Arabs’ who are predominantly </a:t>
            </a:r>
          </a:p>
          <a:p>
            <a:r>
              <a:rPr lang="en-GB" sz="2400" dirty="0">
                <a:latin typeface="Arial" panose="020B0604020202020204" pitchFamily="34" charset="0"/>
                <a:cs typeface="Arial" panose="020B0604020202020204" pitchFamily="34" charset="0"/>
              </a:rPr>
              <a:t>pastoral) and camel nomads (Abbala). In the central zones live Fur, Masalit and others</a:t>
            </a:r>
          </a:p>
          <a:p>
            <a:r>
              <a:rPr lang="en-GB" sz="2400" dirty="0">
                <a:latin typeface="Arial" panose="020B0604020202020204" pitchFamily="34" charset="0"/>
                <a:cs typeface="Arial" panose="020B0604020202020204" pitchFamily="34" charset="0"/>
              </a:rPr>
              <a:t>who are pastoral farmers. In southern Darfur, Arabic speaking Baggara cattle owners,</a:t>
            </a:r>
          </a:p>
          <a:p>
            <a:r>
              <a:rPr lang="en-GB" sz="2400" dirty="0">
                <a:latin typeface="Arial" panose="020B0604020202020204" pitchFamily="34" charset="0"/>
                <a:cs typeface="Arial" panose="020B0604020202020204" pitchFamily="34" charset="0"/>
              </a:rPr>
              <a:t>live side by side with ‘non-Arab’ groups (some are sedentary and some semi-nomadic).</a:t>
            </a:r>
          </a:p>
          <a:p>
            <a:r>
              <a:rPr lang="en-GB" sz="2400" dirty="0">
                <a:latin typeface="Arial" panose="020B0604020202020204" pitchFamily="34" charset="0"/>
                <a:cs typeface="Arial" panose="020B0604020202020204" pitchFamily="34" charset="0"/>
              </a:rPr>
              <a:t>The majority of the population in Darfur classify themselves as Black African or </a:t>
            </a:r>
          </a:p>
          <a:p>
            <a:r>
              <a:rPr lang="en-GB" sz="2400" dirty="0">
                <a:latin typeface="Arial" panose="020B0604020202020204" pitchFamily="34" charset="0"/>
                <a:cs typeface="Arial" panose="020B0604020202020204" pitchFamily="34" charset="0"/>
              </a:rPr>
              <a:t>‘</a:t>
            </a:r>
            <a:r>
              <a:rPr lang="en-GB" sz="2400" dirty="0" err="1">
                <a:latin typeface="Arial" panose="020B0604020202020204" pitchFamily="34" charset="0"/>
                <a:cs typeface="Arial" panose="020B0604020202020204" pitchFamily="34" charset="0"/>
              </a:rPr>
              <a:t>Zurqa</a:t>
            </a:r>
            <a:r>
              <a:rPr lang="en-GB" sz="2400" dirty="0">
                <a:latin typeface="Arial" panose="020B0604020202020204" pitchFamily="34" charset="0"/>
                <a:cs typeface="Arial" panose="020B0604020202020204" pitchFamily="34" charset="0"/>
              </a:rPr>
              <a:t>’-Black. Some retain their original languages, but Arabic is widely spoken. All are </a:t>
            </a:r>
          </a:p>
          <a:p>
            <a:r>
              <a:rPr lang="en-GB" sz="2400" dirty="0">
                <a:latin typeface="Arial" panose="020B0604020202020204" pitchFamily="34" charset="0"/>
                <a:cs typeface="Arial" panose="020B0604020202020204" pitchFamily="34" charset="0"/>
              </a:rPr>
              <a:t>Muslim.</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5723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8362FD-2FA3-44CA-8AF4-F5235395EB2A}"/>
              </a:ext>
            </a:extLst>
          </p:cNvPr>
          <p:cNvSpPr txBox="1"/>
          <p:nvPr/>
        </p:nvSpPr>
        <p:spPr>
          <a:xfrm>
            <a:off x="157315" y="277956"/>
            <a:ext cx="11680723" cy="5632311"/>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The Darfur Sultanate had been an independent country until it was annexed by Britain to Sudan in 1916. Between 1898 and 1916 the British did not extend their authority into Darfur for fear of conflict with the French in Chad.</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colonial government ‘</a:t>
            </a:r>
            <a:r>
              <a:rPr lang="en-GB" sz="2400" dirty="0" err="1">
                <a:latin typeface="Arial" panose="020B0604020202020204" pitchFamily="34" charset="0"/>
                <a:cs typeface="Arial" panose="020B0604020202020204" pitchFamily="34" charset="0"/>
              </a:rPr>
              <a:t>tribalised</a:t>
            </a:r>
            <a:r>
              <a:rPr lang="en-GB" sz="2400" dirty="0">
                <a:latin typeface="Arial" panose="020B0604020202020204" pitchFamily="34" charset="0"/>
                <a:cs typeface="Arial" panose="020B0604020202020204" pitchFamily="34" charset="0"/>
              </a:rPr>
              <a:t>’ the land in Darfur and ‘tribal’ consciousness and local patriotism was encouraged to stop nationalist ideas developing. The British </a:t>
            </a:r>
          </a:p>
          <a:p>
            <a:r>
              <a:rPr lang="en-GB" sz="2400" dirty="0">
                <a:latin typeface="Arial" panose="020B0604020202020204" pitchFamily="34" charset="0"/>
                <a:cs typeface="Arial" panose="020B0604020202020204" pitchFamily="34" charset="0"/>
              </a:rPr>
              <a:t>backed ‘Arab’ groups in their takeover of Darfur during the First World War.</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British colonial administrators re-established native administration in the Sudan. This</a:t>
            </a:r>
          </a:p>
          <a:p>
            <a:r>
              <a:rPr lang="en-GB" sz="2400" dirty="0">
                <a:latin typeface="Arial" panose="020B0604020202020204" pitchFamily="34" charset="0"/>
                <a:cs typeface="Arial" panose="020B0604020202020204" pitchFamily="34" charset="0"/>
              </a:rPr>
              <a:t>involved so-called paramount ‘tribal’ chiefs having authority over certain territory and the power to allocate land. This undermined traditional land tenure which could be said to have been more flexible and adaptable.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After independence Sudanese governments continued these policies or imposed their own authoritarian models.</a:t>
            </a:r>
          </a:p>
        </p:txBody>
      </p:sp>
    </p:spTree>
    <p:extLst>
      <p:ext uri="{BB962C8B-B14F-4D97-AF65-F5344CB8AC3E}">
        <p14:creationId xmlns:p14="http://schemas.microsoft.com/office/powerpoint/2010/main" val="684324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18FDEE-5F10-1BDA-457E-C6CB0ED82951}"/>
              </a:ext>
            </a:extLst>
          </p:cNvPr>
          <p:cNvSpPr txBox="1"/>
          <p:nvPr/>
        </p:nvSpPr>
        <p:spPr>
          <a:xfrm>
            <a:off x="201831" y="112585"/>
            <a:ext cx="11626375" cy="7478970"/>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After Sudanese independence in January 1956 protest movements grew stronger in the mid-1960s (protest in South Sudan dated back to 1955) due to excessive control and the unfair sharing of wealth by the central government in Khartoum in the north. Darfur is undeveloped compared to other regions.</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population of Darfur and Sudan are all indigenous Africans. ‘Arab’ and ‘African’ are ideological constructions. Intermarriage is common and diverse groups had co-existed for centuries (as had been the case in the Balkans regarding Muslims and Christians and different ‘national’ groups until the second half of the 19</a:t>
            </a:r>
            <a:r>
              <a:rPr lang="en-GB" sz="2400" baseline="30000" dirty="0">
                <a:latin typeface="Arial" panose="020B0604020202020204" pitchFamily="34" charset="0"/>
                <a:cs typeface="Arial" panose="020B0604020202020204" pitchFamily="34" charset="0"/>
              </a:rPr>
              <a:t>th</a:t>
            </a:r>
            <a:r>
              <a:rPr lang="en-GB" sz="2400" dirty="0">
                <a:latin typeface="Arial" panose="020B0604020202020204" pitchFamily="34" charset="0"/>
                <a:cs typeface="Arial" panose="020B0604020202020204" pitchFamily="34" charset="0"/>
              </a:rPr>
              <a:t> century). Some ‘tribes’ and ethnic groups appear to have darker skins than others and sometimes some ‘tribes’ and ethnic groups are </a:t>
            </a:r>
            <a:r>
              <a:rPr lang="en-GB" sz="2400" b="1" u="sng" dirty="0">
                <a:latin typeface="Arial" panose="020B0604020202020204" pitchFamily="34" charset="0"/>
                <a:cs typeface="Arial" panose="020B0604020202020204" pitchFamily="34" charset="0"/>
              </a:rPr>
              <a:t>perceived</a:t>
            </a:r>
            <a:r>
              <a:rPr lang="en-GB" sz="2400" dirty="0">
                <a:latin typeface="Arial" panose="020B0604020202020204" pitchFamily="34" charset="0"/>
                <a:cs typeface="Arial" panose="020B0604020202020204" pitchFamily="34" charset="0"/>
              </a:rPr>
              <a:t> to have darker skins than others.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After 1969 Libya and its leader Colonel Qaddafi increasingly attempted to influence North Africa and ‘</a:t>
            </a:r>
            <a:r>
              <a:rPr lang="en-GB" sz="2400" dirty="0" err="1">
                <a:latin typeface="Arial" panose="020B0604020202020204" pitchFamily="34" charset="0"/>
                <a:cs typeface="Arial" panose="020B0604020202020204" pitchFamily="34" charset="0"/>
              </a:rPr>
              <a:t>Arabise</a:t>
            </a:r>
            <a:r>
              <a:rPr lang="en-GB" sz="2400" dirty="0">
                <a:latin typeface="Arial" panose="020B0604020202020204" pitchFamily="34" charset="0"/>
                <a:cs typeface="Arial" panose="020B0604020202020204" pitchFamily="34" charset="0"/>
              </a:rPr>
              <a:t>’ it by supporting nomadic camel owners encroaching on sedentary ‘African’ farms in Chad. This spilled over into neighbouring Darfur and was associated with the ‘Arab Awakening’ movement.</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7741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A236F4-ED49-FF97-1FD8-A67FC230D9ED}"/>
              </a:ext>
            </a:extLst>
          </p:cNvPr>
          <p:cNvSpPr txBox="1"/>
          <p:nvPr/>
        </p:nvSpPr>
        <p:spPr>
          <a:xfrm>
            <a:off x="378542" y="612844"/>
            <a:ext cx="11434916" cy="5632311"/>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Marginalised areas increasingly refused to recruit to the army and the government</a:t>
            </a:r>
          </a:p>
          <a:p>
            <a:r>
              <a:rPr lang="en-GB" sz="2400" dirty="0">
                <a:latin typeface="Arial" panose="020B0604020202020204" pitchFamily="34" charset="0"/>
                <a:cs typeface="Arial" panose="020B0604020202020204" pitchFamily="34" charset="0"/>
              </a:rPr>
              <a:t>increasingly used ‘Arab’ groups to provide a buffer zone against southern rebels. These ‘Arab’ groups enslaved people, burned villages and took cattle.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In the 1980s anti-northern sentiment led to the formation of the Sudan People’s Liberation Movement/Army in South Sudan. The Sudanese Liberation Movement in Darfur dated from 2000. Another important organisation was the Justice and Equality Movement. ‘Non-Arab’ ethnic groups were deemed to be affiliated with the SPLM/A.</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drought and famine in the region in 1984-5 greatly increased conflict and </a:t>
            </a:r>
          </a:p>
          <a:p>
            <a:r>
              <a:rPr lang="en-GB" sz="2400" dirty="0">
                <a:latin typeface="Arial" panose="020B0604020202020204" pitchFamily="34" charset="0"/>
                <a:cs typeface="Arial" panose="020B0604020202020204" pitchFamily="34" charset="0"/>
              </a:rPr>
              <a:t>insecurity regarding resources. For example, militias were formed to protect</a:t>
            </a:r>
          </a:p>
          <a:p>
            <a:r>
              <a:rPr lang="en-GB" sz="2400" dirty="0">
                <a:latin typeface="Arial" panose="020B0604020202020204" pitchFamily="34" charset="0"/>
                <a:cs typeface="Arial" panose="020B0604020202020204" pitchFamily="34" charset="0"/>
              </a:rPr>
              <a:t>migratory routes.</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07635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40EDF9-7923-1C44-3097-437A6A5A5CA3}"/>
              </a:ext>
            </a:extLst>
          </p:cNvPr>
          <p:cNvSpPr txBox="1"/>
          <p:nvPr/>
        </p:nvSpPr>
        <p:spPr>
          <a:xfrm>
            <a:off x="403122" y="352717"/>
            <a:ext cx="11041626" cy="6370975"/>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In the mid-1980s the Sudanese government began to give arms to the Arabic</a:t>
            </a:r>
          </a:p>
          <a:p>
            <a:r>
              <a:rPr lang="en-GB" sz="2400" dirty="0">
                <a:latin typeface="Arial" panose="020B0604020202020204" pitchFamily="34" charset="0"/>
                <a:cs typeface="Arial" panose="020B0604020202020204" pitchFamily="34" charset="0"/>
              </a:rPr>
              <a:t>speaking Baggara cattle nomads of southern Darfur, ostensibly to defend themselves from the SPLA/M. Another group were ‘camel keepers’ referred to as Um-Bagha or ‘person who has a jerry can.’ These militia groups were increasingly referred to as Janjaweed. This activity in South </a:t>
            </a:r>
            <a:r>
              <a:rPr lang="en-GB" sz="2400" dirty="0" err="1">
                <a:latin typeface="Arial" panose="020B0604020202020204" pitchFamily="34" charset="0"/>
                <a:cs typeface="Arial" panose="020B0604020202020204" pitchFamily="34" charset="0"/>
              </a:rPr>
              <a:t>Kordafan</a:t>
            </a:r>
            <a:r>
              <a:rPr lang="en-GB" sz="2400" dirty="0">
                <a:latin typeface="Arial" panose="020B0604020202020204" pitchFamily="34" charset="0"/>
                <a:cs typeface="Arial" panose="020B0604020202020204" pitchFamily="34" charset="0"/>
              </a:rPr>
              <a:t> and Darfur also sought to defend government infrastructure such as major roads and railways. The Libyan involvement also led to a huge increase in modern automatic weapons in the area.</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Janjaweed is a term new to most Sudanese and Darfuris literally meaning ‘hordes.’ Other translations- ‘unruly men on horses,’ ‘Arab militias,’ ‘jinn on horses,’ ‘devils on horseback’ and ‘horsemen brandishing three machine guns.’ They often operated alongside the regular Sudanese army.</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drought and other economic problems created an issue of significant numbers of young men losing traditional roles and jobs in their communities.</a:t>
            </a: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6008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E145F3-2727-C0A9-D000-1E9832DE3959}"/>
              </a:ext>
            </a:extLst>
          </p:cNvPr>
          <p:cNvSpPr txBox="1"/>
          <p:nvPr/>
        </p:nvSpPr>
        <p:spPr>
          <a:xfrm>
            <a:off x="308536" y="167147"/>
            <a:ext cx="11574928" cy="5632311"/>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In 1989 the ‘Muslim Brotherhood’ political coalition took power in Sudan in a military coup led by Omar Al-Bashir and established the National Islamic Front Government. The victory of the SPLM/A in the south in 2003 triggered a rebellion against this government in Darfur.</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After the 2003 revolt in Darfur against the central Sudanese government its suppression was increasingly genocidal and involved a deliberate policy of destroying settlements and clearing the land of ‘Africans’ and replacing them with ‘Arabs.’</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8905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72ACEE-2E6F-4785-C76A-F450DAC4D88E}"/>
              </a:ext>
            </a:extLst>
          </p:cNvPr>
          <p:cNvSpPr txBox="1"/>
          <p:nvPr/>
        </p:nvSpPr>
        <p:spPr>
          <a:xfrm>
            <a:off x="178750" y="117693"/>
            <a:ext cx="11834499" cy="5262979"/>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military coup of 1989 was crucial in the </a:t>
            </a:r>
            <a:r>
              <a:rPr lang="en-GB" sz="2400" dirty="0" err="1">
                <a:latin typeface="Arial" panose="020B0604020202020204" pitchFamily="34" charset="0"/>
                <a:cs typeface="Arial" panose="020B0604020202020204" pitchFamily="34" charset="0"/>
              </a:rPr>
              <a:t>ethnicisation</a:t>
            </a:r>
            <a:r>
              <a:rPr lang="en-GB" sz="2400" dirty="0">
                <a:latin typeface="Arial" panose="020B0604020202020204" pitchFamily="34" charset="0"/>
                <a:cs typeface="Arial" panose="020B0604020202020204" pitchFamily="34" charset="0"/>
              </a:rPr>
              <a:t> and racialisation of the</a:t>
            </a:r>
          </a:p>
          <a:p>
            <a:r>
              <a:rPr lang="en-GB" sz="2400" dirty="0">
                <a:latin typeface="Arial" panose="020B0604020202020204" pitchFamily="34" charset="0"/>
                <a:cs typeface="Arial" panose="020B0604020202020204" pitchFamily="34" charset="0"/>
              </a:rPr>
              <a:t>conflict. Some believe that many of the racist attitudes traditionally directed against</a:t>
            </a:r>
          </a:p>
          <a:p>
            <a:r>
              <a:rPr lang="en-GB" sz="2400" dirty="0">
                <a:latin typeface="Arial" panose="020B0604020202020204" pitchFamily="34" charset="0"/>
                <a:cs typeface="Arial" panose="020B0604020202020204" pitchFamily="34" charset="0"/>
              </a:rPr>
              <a:t>enslaved peoples have now been re-directed toward sedentary ‘non-Arab’ communities.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‘Africanism’ has increased in importance in recent years among some Arabic speaking </a:t>
            </a:r>
          </a:p>
          <a:p>
            <a:r>
              <a:rPr lang="en-GB" sz="2400" dirty="0">
                <a:latin typeface="Arial" panose="020B0604020202020204" pitchFamily="34" charset="0"/>
                <a:cs typeface="Arial" panose="020B0604020202020204" pitchFamily="34" charset="0"/>
              </a:rPr>
              <a:t>peoples who previously courted both ‘Arab’ ancestry and culture. Ethnic identities have become increasingly racialised during the conflict.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‘Modernist’ colonialists associated ‘African’ with superstition, chaos, unruliness,</a:t>
            </a:r>
          </a:p>
          <a:p>
            <a:r>
              <a:rPr lang="en-GB" sz="2400" dirty="0">
                <a:latin typeface="Arial" panose="020B0604020202020204" pitchFamily="34" charset="0"/>
                <a:cs typeface="Arial" panose="020B0604020202020204" pitchFamily="34" charset="0"/>
              </a:rPr>
              <a:t>‘tribalism,’ irrationality and barbarism. With independence northern Sudanese criticised these ideas and associated themselves with modernity.</a:t>
            </a: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44131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5ABC29-0C20-54D9-D8E4-65A6240053D9}"/>
              </a:ext>
            </a:extLst>
          </p:cNvPr>
          <p:cNvSpPr txBox="1"/>
          <p:nvPr/>
        </p:nvSpPr>
        <p:spPr>
          <a:xfrm>
            <a:off x="328246" y="432138"/>
            <a:ext cx="11054862" cy="4524315"/>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Between 1983 and 1994 central government personnel increasingly identified </a:t>
            </a:r>
          </a:p>
          <a:p>
            <a:r>
              <a:rPr lang="en-GB" sz="2400" dirty="0">
                <a:latin typeface="Arial" panose="020B0604020202020204" pitchFamily="34" charset="0"/>
                <a:cs typeface="Arial" panose="020B0604020202020204" pitchFamily="34" charset="0"/>
              </a:rPr>
              <a:t>themselves with tribal and ethnic affinities in Darfur, the Zaghawa nomadic ‘Arab’ </a:t>
            </a:r>
          </a:p>
          <a:p>
            <a:r>
              <a:rPr lang="en-GB" sz="2400" dirty="0">
                <a:latin typeface="Arial" panose="020B0604020202020204" pitchFamily="34" charset="0"/>
                <a:cs typeface="Arial" panose="020B0604020202020204" pitchFamily="34" charset="0"/>
              </a:rPr>
              <a:t>groups against the Fur, </a:t>
            </a:r>
            <a:r>
              <a:rPr lang="en-GB" sz="2400" dirty="0" err="1">
                <a:latin typeface="Arial" panose="020B0604020202020204" pitchFamily="34" charset="0"/>
                <a:cs typeface="Arial" panose="020B0604020202020204" pitchFamily="34" charset="0"/>
              </a:rPr>
              <a:t>Tanjur</a:t>
            </a:r>
            <a:r>
              <a:rPr lang="en-GB" sz="2400" dirty="0">
                <a:latin typeface="Arial" panose="020B0604020202020204" pitchFamily="34" charset="0"/>
                <a:cs typeface="Arial" panose="020B0604020202020204" pitchFamily="34" charset="0"/>
              </a:rPr>
              <a:t> and elements within the urban elites.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‘Southerners’ adopted the term ‘African’ to assert their identity. Darfuris had no difficulty with multiple identities and would have defined the area as encompassing indigenous ‘Arabs.’ The transfer of the term ‘African’ from south Sudan to Darfur and the Fur, </a:t>
            </a:r>
            <a:r>
              <a:rPr lang="en-GB" sz="2400" dirty="0" err="1">
                <a:latin typeface="Arial" panose="020B0604020202020204" pitchFamily="34" charset="0"/>
                <a:cs typeface="Arial" panose="020B0604020202020204" pitchFamily="34" charset="0"/>
              </a:rPr>
              <a:t>Tunjur</a:t>
            </a:r>
            <a:r>
              <a:rPr lang="en-GB" sz="2400" dirty="0">
                <a:latin typeface="Arial" panose="020B0604020202020204" pitchFamily="34" charset="0"/>
                <a:cs typeface="Arial" panose="020B0604020202020204" pitchFamily="34" charset="0"/>
              </a:rPr>
              <a:t>, Zaghawa and Masalit was striking. People who never thought of themselves as ‘African’ now do.</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428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D49A12-BBF6-156F-F425-8534B77AF61E}"/>
              </a:ext>
            </a:extLst>
          </p:cNvPr>
          <p:cNvSpPr txBox="1"/>
          <p:nvPr/>
        </p:nvSpPr>
        <p:spPr>
          <a:xfrm>
            <a:off x="328246" y="1064090"/>
            <a:ext cx="11781692" cy="5010859"/>
          </a:xfrm>
          <a:prstGeom prst="rect">
            <a:avLst/>
          </a:prstGeom>
          <a:noFill/>
        </p:spPr>
        <p:txBody>
          <a:bodyPr wrap="square">
            <a:spAutoFit/>
          </a:bodyPr>
          <a:lstStyle/>
          <a:p>
            <a:pPr>
              <a:lnSpc>
                <a:spcPct val="107000"/>
              </a:lnSpc>
              <a:spcAft>
                <a:spcPts val="800"/>
              </a:spcAft>
              <a:buNone/>
            </a:pPr>
            <a:r>
              <a:rPr lang="en-GB" sz="2400" dirty="0">
                <a:effectLst/>
                <a:latin typeface="Arial" panose="020B0604020202020204" pitchFamily="34" charset="0"/>
                <a:ea typeface="Calibri" panose="020F0502020204030204" pitchFamily="34" charset="0"/>
                <a:cs typeface="Arial" panose="020B0604020202020204" pitchFamily="34" charset="0"/>
              </a:rPr>
              <a:t>Since 2003, around 480,000 people have been murdered in the genocide, and up to three million people have been displaced from their homes. The vast majority of these displaced people continue to live in Refugee and Internally </a:t>
            </a:r>
            <a:r>
              <a:rPr lang="en-GB" sz="2400" dirty="0">
                <a:latin typeface="Arial" panose="020B0604020202020204" pitchFamily="34" charset="0"/>
                <a:ea typeface="Calibri" panose="020F0502020204030204" pitchFamily="34" charset="0"/>
                <a:cs typeface="Arial" panose="020B0604020202020204" pitchFamily="34" charset="0"/>
              </a:rPr>
              <a:t>D</a:t>
            </a:r>
            <a:r>
              <a:rPr lang="en-GB" sz="2400" dirty="0">
                <a:effectLst/>
                <a:latin typeface="Arial" panose="020B0604020202020204" pitchFamily="34" charset="0"/>
                <a:ea typeface="Calibri" panose="020F0502020204030204" pitchFamily="34" charset="0"/>
                <a:cs typeface="Arial" panose="020B0604020202020204" pitchFamily="34" charset="0"/>
              </a:rPr>
              <a:t>isplaced </a:t>
            </a:r>
            <a:r>
              <a:rPr lang="en-GB" sz="2400">
                <a:latin typeface="Arial" panose="020B0604020202020204" pitchFamily="34" charset="0"/>
                <a:ea typeface="Calibri" panose="020F0502020204030204" pitchFamily="34" charset="0"/>
                <a:cs typeface="Arial" panose="020B0604020202020204" pitchFamily="34" charset="0"/>
              </a:rPr>
              <a:t>P</a:t>
            </a:r>
            <a:r>
              <a:rPr lang="en-GB" sz="2400">
                <a:effectLst/>
                <a:latin typeface="Arial" panose="020B0604020202020204" pitchFamily="34" charset="0"/>
                <a:ea typeface="Calibri" panose="020F0502020204030204" pitchFamily="34" charset="0"/>
                <a:cs typeface="Arial" panose="020B0604020202020204" pitchFamily="34" charset="0"/>
              </a:rPr>
              <a:t>erson Camps </a:t>
            </a:r>
            <a:r>
              <a:rPr lang="en-GB" sz="2400" dirty="0">
                <a:effectLst/>
                <a:latin typeface="Arial" panose="020B0604020202020204" pitchFamily="34" charset="0"/>
                <a:ea typeface="Calibri" panose="020F0502020204030204" pitchFamily="34" charset="0"/>
                <a:cs typeface="Arial" panose="020B0604020202020204" pitchFamily="34" charset="0"/>
              </a:rPr>
              <a:t>in Darfur and in Chad. The Janjaweed have also continued to launch attacks on non-Arabs, including in Chad, causing displacement of Chadians as well as Darfuri internally displaced persons and refugees. </a:t>
            </a:r>
          </a:p>
          <a:p>
            <a:pPr>
              <a:lnSpc>
                <a:spcPct val="107000"/>
              </a:lnSpc>
              <a:spcAft>
                <a:spcPts val="800"/>
              </a:spcAft>
              <a:buNone/>
            </a:pPr>
            <a:r>
              <a:rPr lang="en-GB" sz="2400" dirty="0">
                <a:effectLst/>
                <a:latin typeface="Arial" panose="020B0604020202020204" pitchFamily="34" charset="0"/>
                <a:ea typeface="Calibri" panose="020F0502020204030204" pitchFamily="34" charset="0"/>
                <a:cs typeface="Arial" panose="020B0604020202020204" pitchFamily="34" charset="0"/>
              </a:rPr>
              <a:t>Despite the signing of a peace agreement in 2005 and the secession of South Sudan in 2011, horrific attacks committed by Janjaweed against non-Arab Darfuri have continued – villages attacked, burnt and looted, as well as beatings, rapes and murders and further displacements of people. </a:t>
            </a:r>
          </a:p>
          <a:p>
            <a:pPr>
              <a:lnSpc>
                <a:spcPct val="107000"/>
              </a:lnSpc>
              <a:spcAft>
                <a:spcPts val="800"/>
              </a:spcAft>
              <a:buNone/>
            </a:pPr>
            <a:r>
              <a:rPr lang="en-GB" sz="2400" dirty="0">
                <a:effectLst/>
                <a:latin typeface="Arial" panose="020B0604020202020204" pitchFamily="34" charset="0"/>
                <a:ea typeface="Calibri" panose="020F0502020204030204" pitchFamily="34" charset="0"/>
                <a:cs typeface="Arial" panose="020B0604020202020204" pitchFamily="34" charset="0"/>
              </a:rPr>
              <a:t>In 2009, the International Criminal Court issued an arrest warrant for President Omar Al-Bashir. In 2010, he was charged additionally with genocide. </a:t>
            </a:r>
          </a:p>
        </p:txBody>
      </p:sp>
    </p:spTree>
    <p:extLst>
      <p:ext uri="{BB962C8B-B14F-4D97-AF65-F5344CB8AC3E}">
        <p14:creationId xmlns:p14="http://schemas.microsoft.com/office/powerpoint/2010/main" val="4116106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5A4910F-30FB-DB73-454E-27E63C94DC9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69312" y="1135184"/>
            <a:ext cx="8923153" cy="5576279"/>
          </a:xfrm>
          <a:prstGeom prst="rect">
            <a:avLst/>
          </a:prstGeom>
          <a:noFill/>
        </p:spPr>
      </p:pic>
      <p:sp>
        <p:nvSpPr>
          <p:cNvPr id="3" name="TextBox 2">
            <a:extLst>
              <a:ext uri="{FF2B5EF4-FFF2-40B4-BE49-F238E27FC236}">
                <a16:creationId xmlns:a16="http://schemas.microsoft.com/office/drawing/2014/main" id="{404CFFEA-6E23-5394-30FE-CFEBC53EE943}"/>
              </a:ext>
            </a:extLst>
          </p:cNvPr>
          <p:cNvSpPr txBox="1"/>
          <p:nvPr/>
        </p:nvSpPr>
        <p:spPr>
          <a:xfrm>
            <a:off x="329002" y="206478"/>
            <a:ext cx="11653190" cy="1200329"/>
          </a:xfrm>
          <a:prstGeom prst="rect">
            <a:avLst/>
          </a:prstGeom>
          <a:noFill/>
        </p:spPr>
        <p:txBody>
          <a:bodyPr wrap="none" rtlCol="0">
            <a:spAutoFit/>
          </a:bodyPr>
          <a:lstStyle/>
          <a:p>
            <a:r>
              <a:rPr lang="en-GB" sz="2400" dirty="0">
                <a:latin typeface="Arial" panose="020B0604020202020204" pitchFamily="34" charset="0"/>
                <a:cs typeface="Arial" panose="020B0604020202020204" pitchFamily="34" charset="0"/>
              </a:rPr>
              <a:t>Then the students are told that they are going to look at some drawings made by</a:t>
            </a:r>
          </a:p>
          <a:p>
            <a:r>
              <a:rPr lang="en-GB" sz="2400" dirty="0">
                <a:latin typeface="Arial" panose="020B0604020202020204" pitchFamily="34" charset="0"/>
                <a:cs typeface="Arial" panose="020B0604020202020204" pitchFamily="34" charset="0"/>
              </a:rPr>
              <a:t>children just after a conflict in Darfur, Sudan in the early 2000s whilst showing them </a:t>
            </a:r>
          </a:p>
          <a:p>
            <a:r>
              <a:rPr lang="en-GB" sz="2400" dirty="0">
                <a:latin typeface="Arial" panose="020B0604020202020204" pitchFamily="34" charset="0"/>
                <a:cs typeface="Arial" panose="020B0604020202020204" pitchFamily="34" charset="0"/>
              </a:rPr>
              <a:t>this map.</a:t>
            </a:r>
          </a:p>
        </p:txBody>
      </p:sp>
    </p:spTree>
    <p:extLst>
      <p:ext uri="{BB962C8B-B14F-4D97-AF65-F5344CB8AC3E}">
        <p14:creationId xmlns:p14="http://schemas.microsoft.com/office/powerpoint/2010/main" val="16375913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587E9D-094E-D1FE-1A4B-6578334E38E3}"/>
              </a:ext>
            </a:extLst>
          </p:cNvPr>
          <p:cNvSpPr txBox="1"/>
          <p:nvPr/>
        </p:nvSpPr>
        <p:spPr>
          <a:xfrm>
            <a:off x="159118" y="105508"/>
            <a:ext cx="11892999" cy="6740307"/>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In recent years there has been growing conflict between the government of North</a:t>
            </a:r>
          </a:p>
          <a:p>
            <a:r>
              <a:rPr lang="en-US" sz="2400" dirty="0">
                <a:latin typeface="Arial" panose="020B0604020202020204" pitchFamily="34" charset="0"/>
                <a:cs typeface="Arial" panose="020B0604020202020204" pitchFamily="34" charset="0"/>
              </a:rPr>
              <a:t>Sudan (South Sudan gained independence in 2011) and Janjaweed groups. The</a:t>
            </a:r>
          </a:p>
          <a:p>
            <a:r>
              <a:rPr lang="en-US" sz="2400" dirty="0">
                <a:latin typeface="Arial" panose="020B0604020202020204" pitchFamily="34" charset="0"/>
                <a:cs typeface="Arial" panose="020B0604020202020204" pitchFamily="34" charset="0"/>
              </a:rPr>
              <a:t>latter have now called themselves the Rapid Support Force (RSF) and a state of civil </a:t>
            </a:r>
          </a:p>
          <a:p>
            <a:r>
              <a:rPr lang="en-US" sz="2400" dirty="0">
                <a:latin typeface="Arial" panose="020B0604020202020204" pitchFamily="34" charset="0"/>
                <a:cs typeface="Arial" panose="020B0604020202020204" pitchFamily="34" charset="0"/>
              </a:rPr>
              <a:t>war exists between them and the Sudanese Armed Forces (SAF).</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government has largely moved to Port Sudan whilst a rival RSF backed authority </a:t>
            </a:r>
          </a:p>
          <a:p>
            <a:r>
              <a:rPr lang="en-US" sz="2400" dirty="0">
                <a:latin typeface="Arial" panose="020B0604020202020204" pitchFamily="34" charset="0"/>
                <a:cs typeface="Arial" panose="020B0604020202020204" pitchFamily="34" charset="0"/>
              </a:rPr>
              <a:t>has established itself in the city of Nyala. </a:t>
            </a:r>
            <a:r>
              <a:rPr lang="en-GB" sz="2400" dirty="0">
                <a:latin typeface="Arial" panose="020B0604020202020204" pitchFamily="34" charset="0"/>
                <a:cs typeface="Arial" panose="020B0604020202020204" pitchFamily="34" charset="0"/>
              </a:rPr>
              <a:t>The humanitarian crisis remains extremely </a:t>
            </a:r>
          </a:p>
          <a:p>
            <a:r>
              <a:rPr lang="en-GB" sz="2400" dirty="0">
                <a:latin typeface="Arial" panose="020B0604020202020204" pitchFamily="34" charset="0"/>
                <a:cs typeface="Arial" panose="020B0604020202020204" pitchFamily="34" charset="0"/>
              </a:rPr>
              <a:t>critical, particularly in El-</a:t>
            </a:r>
            <a:r>
              <a:rPr lang="en-GB" sz="2400" dirty="0" err="1">
                <a:latin typeface="Arial" panose="020B0604020202020204" pitchFamily="34" charset="0"/>
                <a:cs typeface="Arial" panose="020B0604020202020204" pitchFamily="34" charset="0"/>
              </a:rPr>
              <a:t>Fashir</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Kadogli</a:t>
            </a:r>
            <a:r>
              <a:rPr lang="en-GB" sz="2400" dirty="0">
                <a:latin typeface="Arial" panose="020B0604020202020204" pitchFamily="34" charset="0"/>
                <a:cs typeface="Arial" panose="020B0604020202020204" pitchFamily="34" charset="0"/>
              </a:rPr>
              <a:t>, and Dilling. El-</a:t>
            </a:r>
            <a:r>
              <a:rPr lang="en-GB" sz="2400" dirty="0" err="1">
                <a:latin typeface="Arial" panose="020B0604020202020204" pitchFamily="34" charset="0"/>
                <a:cs typeface="Arial" panose="020B0604020202020204" pitchFamily="34" charset="0"/>
              </a:rPr>
              <a:t>Fashir</a:t>
            </a:r>
            <a:r>
              <a:rPr lang="en-GB" sz="2400" dirty="0">
                <a:latin typeface="Arial" panose="020B0604020202020204" pitchFamily="34" charset="0"/>
                <a:cs typeface="Arial" panose="020B0604020202020204" pitchFamily="34" charset="0"/>
              </a:rPr>
              <a:t> has been occupied by</a:t>
            </a:r>
          </a:p>
          <a:p>
            <a:r>
              <a:rPr lang="en-GB" sz="2400" dirty="0">
                <a:latin typeface="Arial" panose="020B0604020202020204" pitchFamily="34" charset="0"/>
                <a:cs typeface="Arial" panose="020B0604020202020204" pitchFamily="34" charset="0"/>
              </a:rPr>
              <a:t>the RSF and genocidal killing seems to have taken place on a significant scale whilst</a:t>
            </a:r>
          </a:p>
          <a:p>
            <a:r>
              <a:rPr lang="en-GB" sz="2400" dirty="0">
                <a:latin typeface="Arial" panose="020B0604020202020204" pitchFamily="34" charset="0"/>
                <a:cs typeface="Arial" panose="020B0604020202020204" pitchFamily="34" charset="0"/>
              </a:rPr>
              <a:t>the other two towns are under siege. Inflation is rampant.</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SAF has used humanitarian aid to coerce young men (many underaged) to enlist.</a:t>
            </a:r>
          </a:p>
          <a:p>
            <a:r>
              <a:rPr lang="en-GB" sz="2400" dirty="0">
                <a:latin typeface="Arial" panose="020B0604020202020204" pitchFamily="34" charset="0"/>
                <a:cs typeface="Arial" panose="020B0604020202020204" pitchFamily="34" charset="0"/>
              </a:rPr>
              <a:t>Corruption and restrictions on Aid agencies have limited the amount of aid reaching</a:t>
            </a:r>
          </a:p>
          <a:p>
            <a:r>
              <a:rPr lang="en-GB" sz="2400" dirty="0">
                <a:latin typeface="Arial" panose="020B0604020202020204" pitchFamily="34" charset="0"/>
                <a:cs typeface="Arial" panose="020B0604020202020204" pitchFamily="34" charset="0"/>
              </a:rPr>
              <a:t>people. The public health situation in Khartoum is critical (cholera, dengue fever,</a:t>
            </a:r>
          </a:p>
          <a:p>
            <a:r>
              <a:rPr lang="en-GB" sz="2400" dirty="0">
                <a:latin typeface="Arial" panose="020B0604020202020204" pitchFamily="34" charset="0"/>
                <a:cs typeface="Arial" panose="020B0604020202020204" pitchFamily="34" charset="0"/>
              </a:rPr>
              <a:t>malaria and diarrhoea).</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war is currently concentrated in Darfur and Kordofan causing many civilian</a:t>
            </a:r>
          </a:p>
          <a:p>
            <a:r>
              <a:rPr lang="en-GB" sz="2400" dirty="0">
                <a:latin typeface="Arial" panose="020B0604020202020204" pitchFamily="34" charset="0"/>
                <a:cs typeface="Arial" panose="020B0604020202020204" pitchFamily="34" charset="0"/>
              </a:rPr>
              <a:t>casualties and displacement as well as destruction of infrastructure.</a:t>
            </a:r>
          </a:p>
        </p:txBody>
      </p:sp>
    </p:spTree>
    <p:extLst>
      <p:ext uri="{BB962C8B-B14F-4D97-AF65-F5344CB8AC3E}">
        <p14:creationId xmlns:p14="http://schemas.microsoft.com/office/powerpoint/2010/main" val="3621626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A5CA9EF-C3B5-4E23-D9B8-D08B0FB2460C}"/>
              </a:ext>
            </a:extLst>
          </p:cNvPr>
          <p:cNvSpPr txBox="1"/>
          <p:nvPr/>
        </p:nvSpPr>
        <p:spPr>
          <a:xfrm>
            <a:off x="383458" y="534329"/>
            <a:ext cx="11169445" cy="5985485"/>
          </a:xfrm>
          <a:prstGeom prst="rect">
            <a:avLst/>
          </a:prstGeom>
          <a:noFill/>
        </p:spPr>
        <p:txBody>
          <a:bodyPr wrap="square">
            <a:spAutoFit/>
          </a:bodyPr>
          <a:lstStyle/>
          <a:p>
            <a:pPr fontAlgn="base">
              <a:lnSpc>
                <a:spcPct val="115000"/>
              </a:lnSpc>
              <a:spcAft>
                <a:spcPts val="800"/>
              </a:spcAft>
              <a:buNone/>
            </a:pPr>
            <a:r>
              <a:rPr lang="en-GB" sz="24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What do the </a:t>
            </a:r>
            <a:r>
              <a:rPr lang="en-GB" sz="2400" b="1" i="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Children's Drawings </a:t>
            </a:r>
            <a:r>
              <a:rPr lang="en-GB" sz="24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from Darfur tell us about events there in the early 2000s?</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Aims: </a:t>
            </a: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 infer points of significance and ask searching questions using primary  	picture sources drawn by children in Darfur.</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To use historical context to reinforce that analysis.</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To use aspects of international law and the drawings to begin to make 	judgments regarding the violence in Darfur and Sudan.</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fontAlgn="base">
              <a:lnSpc>
                <a:spcPct val="115000"/>
              </a:lnSpc>
              <a:spcAft>
                <a:spcPts val="800"/>
              </a:spcAft>
              <a:buNone/>
            </a:pPr>
            <a:r>
              <a:rPr lang="en-GB" sz="24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62279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73FB17-0028-148C-21DB-8D6117378A86}"/>
              </a:ext>
            </a:extLst>
          </p:cNvPr>
          <p:cNvSpPr txBox="1"/>
          <p:nvPr/>
        </p:nvSpPr>
        <p:spPr>
          <a:xfrm>
            <a:off x="373626" y="892302"/>
            <a:ext cx="11218606" cy="5262979"/>
          </a:xfrm>
          <a:prstGeom prst="rect">
            <a:avLst/>
          </a:prstGeom>
          <a:noFill/>
        </p:spPr>
        <p:txBody>
          <a:bodyPr wrap="square">
            <a:spAutoFit/>
          </a:bodyPr>
          <a:lstStyle/>
          <a:p>
            <a:r>
              <a:rPr lang="en-GB" sz="2400" dirty="0">
                <a:latin typeface="Arial" panose="020B0604020202020204" pitchFamily="34" charset="0"/>
                <a:cs typeface="Arial" panose="020B0604020202020204" pitchFamily="34" charset="0"/>
              </a:rPr>
              <a:t>Students are now given some of the children’s drawings in small groups to analyse and discuss. Different groups could be given different drawings. They could use the following questions to guide their analysis.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What do the pictures show?</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What is their significance? (if necessary that concept will need modelling).</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What questions do they raise?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It will need explaining to the students that in 2007 a researcher for Waging Peace (a charity committed to research on these events and advocacy-support for its victims) asked child refugees in Chad to draw their strongest memory. This was not therefore a ‘leading question.’</a:t>
            </a:r>
          </a:p>
        </p:txBody>
      </p:sp>
    </p:spTree>
    <p:extLst>
      <p:ext uri="{BB962C8B-B14F-4D97-AF65-F5344CB8AC3E}">
        <p14:creationId xmlns:p14="http://schemas.microsoft.com/office/powerpoint/2010/main" val="3762529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0E36D5-D2C5-FE94-D51F-6A6721F5A076}"/>
              </a:ext>
            </a:extLst>
          </p:cNvPr>
          <p:cNvSpPr txBox="1"/>
          <p:nvPr/>
        </p:nvSpPr>
        <p:spPr>
          <a:xfrm>
            <a:off x="562706" y="353212"/>
            <a:ext cx="10644555" cy="7042697"/>
          </a:xfrm>
          <a:prstGeom prst="rect">
            <a:avLst/>
          </a:prstGeom>
          <a:noFill/>
        </p:spPr>
        <p:txBody>
          <a:bodyPr wrap="square">
            <a:spAutoFit/>
          </a:bodyPr>
          <a:lstStyle/>
          <a:p>
            <a:pPr fontAlgn="base">
              <a:lnSpc>
                <a:spcPct val="115000"/>
              </a:lnSpc>
              <a:spcAft>
                <a:spcPts val="800"/>
              </a:spcAft>
              <a:buNone/>
            </a:pPr>
            <a:r>
              <a:rPr lang="en-GB"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Teachers </a:t>
            </a:r>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n</a:t>
            </a:r>
            <a:r>
              <a:rPr lang="en-GB"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otes regarding the content of the pictures</a:t>
            </a:r>
          </a:p>
          <a:p>
            <a:pPr fontAlgn="base">
              <a:lnSpc>
                <a:spcPct val="115000"/>
              </a:lnSpc>
              <a:spcAft>
                <a:spcPts val="800"/>
              </a:spcAft>
              <a:buNone/>
            </a:pPr>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fontAlgn="base">
              <a:lnSpc>
                <a:spcPct val="115000"/>
              </a:lnSpc>
              <a:spcAft>
                <a:spcPts val="800"/>
              </a:spcAft>
              <a:buNone/>
            </a:pPr>
            <a:r>
              <a:rPr lang="en-GB"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r>
              <a:rPr lang="en-GB" sz="24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Burning huts/villages, trees (armed man in one), machine guns, armoured vehicles (tanks), helicopters, horses &amp; camels, dead bodies (men), corralled/guarded civilians (women &amp; children), woman &amp; child fleeing with belongings.</a:t>
            </a:r>
          </a:p>
          <a:p>
            <a:pPr fontAlgn="base">
              <a:lnSpc>
                <a:spcPct val="115000"/>
              </a:lnSpc>
              <a:spcAft>
                <a:spcPts val="800"/>
              </a:spcAft>
            </a:pPr>
            <a:r>
              <a:rPr lang="en-GB"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helicopters &amp; planes (a bomb/missile), civilians fleeing with belongings.</a:t>
            </a:r>
          </a:p>
          <a:p>
            <a:pPr fontAlgn="base">
              <a:lnSpc>
                <a:spcPct val="115000"/>
              </a:lnSpc>
              <a:spcAft>
                <a:spcPts val="800"/>
              </a:spcAft>
            </a:pPr>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3:</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trees &amp; crops, machine guns, uniforms, armoured vehicles (tanks) on a road (denoting perhaps the road from the central government/city) horses, dashed lines (denoting gunfire) dead bodies (men), corralled/guarded civilians (women &amp; children) fleeing or being forced to leave with belongings.</a:t>
            </a:r>
          </a:p>
          <a:p>
            <a:pPr fontAlgn="base">
              <a:lnSpc>
                <a:spcPct val="115000"/>
              </a:lnSpc>
              <a:spcAft>
                <a:spcPts val="800"/>
              </a:spcAft>
            </a:pPr>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fontAlgn="base">
              <a:lnSpc>
                <a:spcPct val="115000"/>
              </a:lnSpc>
              <a:spcAft>
                <a:spcPts val="800"/>
              </a:spcAft>
              <a:buNone/>
            </a:pPr>
            <a:endParaRPr lang="en-GB"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42448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F4E4DD-A3D4-9D96-10F7-8CD2B4061E50}"/>
              </a:ext>
            </a:extLst>
          </p:cNvPr>
          <p:cNvSpPr txBox="1"/>
          <p:nvPr/>
        </p:nvSpPr>
        <p:spPr>
          <a:xfrm>
            <a:off x="215305" y="168343"/>
            <a:ext cx="11894603" cy="6740307"/>
          </a:xfrm>
          <a:prstGeom prst="rect">
            <a:avLst/>
          </a:prstGeom>
          <a:noFill/>
        </p:spPr>
        <p:txBody>
          <a:bodyPr wrap="none" rtlCol="0">
            <a:spAutoFit/>
          </a:bodyPr>
          <a:lstStyle/>
          <a:p>
            <a:r>
              <a:rPr lang="en-US" sz="2400" b="1" u="sng" dirty="0">
                <a:latin typeface="Arial" panose="020B0604020202020204" pitchFamily="34" charset="0"/>
                <a:cs typeface="Arial" panose="020B0604020202020204" pitchFamily="34" charset="0"/>
              </a:rPr>
              <a:t>4:</a:t>
            </a:r>
            <a:r>
              <a:rPr lang="en-US" sz="2400" dirty="0">
                <a:latin typeface="Arial" panose="020B0604020202020204" pitchFamily="34" charset="0"/>
                <a:cs typeface="Arial" panose="020B0604020202020204" pitchFamily="34" charset="0"/>
              </a:rPr>
              <a:t> </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Burning huts/villages, machine guns, armoured vehicles (tanks), planes (bomb or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missile), horses &amp; camels, uniforms, dead bodies (men), corralled/guarded civilians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(women &amp; children), women &amp; children fleeing with belongings, man with something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on his head (Janjaweed/soldiers sometimes put plastic jerry cans cut in half on heads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for control &amp; torture), torture of child using fire and cauldron, dark (civilians) &amp;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lighter skins (Janjaweed/soldiers). Due to some content teachers might wish to omit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this picture with 13–16-year-olds.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5:</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town grid (systematically targeted from ground &amp; the air),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machine guns, armoured vehicles, helicopters, dotted lines denoting gunfire, dead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bodies (men &amp; women), women &amp; children fleeing with belongings.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6:</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horses &amp; camels, machine guns, uniforms, dead bodies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(men &amp; boys), boy soldier, dotted lines denoting gunfire, woman fleeing with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belongings, men fighting back with bow and arrow, dark (civilians) &amp; lighter skins </a:t>
            </a:r>
          </a:p>
          <a:p>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(Janjaweed/soldiers). </a:t>
            </a:r>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US" sz="2400" dirty="0">
                <a:latin typeface="Arial" panose="020B0604020202020204" pitchFamily="34" charset="0"/>
                <a:cs typeface="Arial" panose="020B0604020202020204" pitchFamily="34" charset="0"/>
              </a:rPr>
              <a:t> </a:t>
            </a:r>
            <a:endParaRPr lang="en-GB" sz="24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9220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5BC854-7994-3498-6FD9-707D9BCA4A66}"/>
              </a:ext>
            </a:extLst>
          </p:cNvPr>
          <p:cNvSpPr txBox="1"/>
          <p:nvPr/>
        </p:nvSpPr>
        <p:spPr>
          <a:xfrm>
            <a:off x="157089" y="0"/>
            <a:ext cx="11558016" cy="7498207"/>
          </a:xfrm>
          <a:prstGeom prst="rect">
            <a:avLst/>
          </a:prstGeom>
          <a:noFill/>
        </p:spPr>
        <p:txBody>
          <a:bodyPr wrap="square">
            <a:spAutoFit/>
          </a:bodyPr>
          <a:lstStyle/>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machine guns, uniforms, armoured vehicle, horses, dashed lines (denoting gunfire), helicopter &amp; bombs, dead bodies (men), civilians (women &amp; children-men also) fleeing with belongings, dead animal (cow or donkey/horse?), dark (civilians) &amp; lighter skins (Janjaweed/soldiers). </a:t>
            </a:r>
          </a:p>
          <a:p>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8:</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Uniformed man with a turban armed with a machine gun and holding a camel (note the saddle).</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9:</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trees, machine guns, uniforms, armoured vehicle, road (denoting perhaps the road from the central government/city), dashed lines (denoting gunfire) dead body (male), no women &amp; children, intact (more ‘modern’ building), dark (civilians) &amp; lighter skins (Janjaweed/soldiers). </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10:</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trees, machine guns, uniforms, armoured vehicles (tanks), helicopters &amp; plane (bombs/missiles), woman &amp; children fleeing with belongings, intact (more ‘modern’ building/s), crosses on some buildings.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fontAlgn="base">
              <a:lnSpc>
                <a:spcPct val="115000"/>
              </a:lnSpc>
              <a:spcAft>
                <a:spcPts val="800"/>
              </a:spcAft>
            </a:pPr>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28357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6A87CE-2C05-0AF1-24D0-03460EBC012B}"/>
              </a:ext>
            </a:extLst>
          </p:cNvPr>
          <p:cNvSpPr txBox="1"/>
          <p:nvPr/>
        </p:nvSpPr>
        <p:spPr>
          <a:xfrm>
            <a:off x="175846" y="287106"/>
            <a:ext cx="11605845" cy="7109639"/>
          </a:xfrm>
          <a:prstGeom prst="rect">
            <a:avLst/>
          </a:prstGeom>
          <a:noFill/>
        </p:spPr>
        <p:txBody>
          <a:bodyPr wrap="square">
            <a:spAutoFit/>
          </a:bodyPr>
          <a:lstStyle/>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11:</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trees, machine guns, horses &amp; camels, dashed lines denoting gunfire, dead bodies (male), uniforms, women &amp; children fleeing with belongings, people being burned alive in buildings (teachers may choose to omit this picture with 13–16-year-olds), chickens.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12:</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trees, machine guns, horses, dashed lines denoting gunfire, men &amp; boys being shot, dead body (male), man fighting back with bow &amp; arrow, uniforms, women fleeing with belongings (and an animal). </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13:</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intact more ‘modern’ building, tree (? pond), machine guns, horses, dashed lines denoting gunfire, men &amp; boys being shot, uniforms, women &amp; children fleeing with belongings, children on a donkey/horse, possibly wild animals.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r>
              <a:rPr lang="en-GB" sz="2400" b="1" u="sng" kern="0" dirty="0">
                <a:solidFill>
                  <a:srgbClr val="000000"/>
                </a:solidFill>
                <a:latin typeface="Arial" panose="020B0604020202020204" pitchFamily="34" charset="0"/>
                <a:ea typeface="Times New Roman" panose="02020603050405020304" pitchFamily="18" charset="0"/>
                <a:cs typeface="Arial" panose="020B0604020202020204" pitchFamily="34" charset="0"/>
              </a:rPr>
              <a:t>14:</a:t>
            </a:r>
            <a:r>
              <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rPr>
              <a:t> Burning huts/villages, cross on one building, trees, crops, machine guns, armoured vehicles (tank), helicopters, dashed lines denoting gunfire, dead bodies (men) women &amp; children fleeing, wild animals.</a:t>
            </a: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n-GB" sz="2400"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653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5012</Words>
  <Application>Microsoft Office PowerPoint</Application>
  <PresentationFormat>Widescreen</PresentationFormat>
  <Paragraphs>257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Morgan</dc:creator>
  <cp:lastModifiedBy>Clara Dijkstra</cp:lastModifiedBy>
  <cp:revision>29</cp:revision>
  <dcterms:created xsi:type="dcterms:W3CDTF">2025-07-09T10:22:29Z</dcterms:created>
  <dcterms:modified xsi:type="dcterms:W3CDTF">2026-04-30T11:18:57Z</dcterms:modified>
</cp:coreProperties>
</file>